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81" r:id="rId2"/>
    <p:sldId id="307" r:id="rId3"/>
    <p:sldId id="297" r:id="rId4"/>
    <p:sldId id="298" r:id="rId5"/>
    <p:sldId id="305" r:id="rId6"/>
    <p:sldId id="306" r:id="rId7"/>
    <p:sldId id="300" r:id="rId8"/>
    <p:sldId id="299" r:id="rId9"/>
    <p:sldId id="257" r:id="rId10"/>
    <p:sldId id="286" r:id="rId11"/>
    <p:sldId id="256" r:id="rId12"/>
    <p:sldId id="282" r:id="rId13"/>
    <p:sldId id="270" r:id="rId14"/>
    <p:sldId id="283" r:id="rId15"/>
    <p:sldId id="288" r:id="rId16"/>
    <p:sldId id="285" r:id="rId17"/>
    <p:sldId id="287" r:id="rId18"/>
    <p:sldId id="289" r:id="rId19"/>
    <p:sldId id="309" r:id="rId20"/>
    <p:sldId id="310" r:id="rId21"/>
    <p:sldId id="29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A8EB1D0-771B-4D15-8E38-D4A58253029E}">
          <p14:sldIdLst>
            <p14:sldId id="281"/>
            <p14:sldId id="307"/>
            <p14:sldId id="297"/>
            <p14:sldId id="298"/>
            <p14:sldId id="305"/>
            <p14:sldId id="306"/>
            <p14:sldId id="300"/>
            <p14:sldId id="299"/>
            <p14:sldId id="257"/>
            <p14:sldId id="286"/>
            <p14:sldId id="256"/>
            <p14:sldId id="282"/>
            <p14:sldId id="270"/>
            <p14:sldId id="283"/>
            <p14:sldId id="288"/>
            <p14:sldId id="285"/>
            <p14:sldId id="287"/>
            <p14:sldId id="289"/>
            <p14:sldId id="309"/>
            <p14:sldId id="310"/>
            <p14:sldId id="29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131"/>
    <a:srgbClr val="F8B2C9"/>
    <a:srgbClr val="6600CC"/>
    <a:srgbClr val="C4134E"/>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1.png>
</file>

<file path=ppt/media/image22.png>
</file>

<file path=ppt/media/image23.png>
</file>

<file path=ppt/media/image25.png>
</file>

<file path=ppt/media/image3.png>
</file>

<file path=ppt/media/image4.png>
</file>

<file path=ppt/media/image5.png>
</file>

<file path=ppt/media/image6.png>
</file>

<file path=ppt/media/image7.png>
</file>

<file path=ppt/media/image70.png>
</file>

<file path=ppt/media/image8.pn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FF97DF-F1DB-4C07-A34D-8A4AB94FF6C5}" type="datetimeFigureOut">
              <a:rPr lang="en-GB" smtClean="0"/>
              <a:t>24/11/2021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457A01-0219-42E0-9FDE-CD6517218FB2}" type="slidenum">
              <a:rPr lang="en-GB" smtClean="0"/>
              <a:t>‹#›</a:t>
            </a:fld>
            <a:endParaRPr lang="en-GB"/>
          </a:p>
        </p:txBody>
      </p:sp>
    </p:spTree>
    <p:extLst>
      <p:ext uri="{BB962C8B-B14F-4D97-AF65-F5344CB8AC3E}">
        <p14:creationId xmlns:p14="http://schemas.microsoft.com/office/powerpoint/2010/main" val="20584169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a4b6aebc2d_2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a4b6aebc2d_2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99a95d54af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99a95d54af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8119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74146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9739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052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7969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8911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429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4218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936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8dfbc3a1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9f8dfbc3a1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253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99b185d4a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99b185d4a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063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3325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589CC-2E4F-469C-AAEC-823C71E045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7F0CB39-89CD-4237-AAAE-CE76CF72C8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326DF9F-3F3D-4BA9-AD5F-BB0B1E0A656E}"/>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CA5650BF-2C11-4184-8662-CAB1013482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A1222F-FBB5-4057-A14C-E783F9642D99}"/>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3291744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C192B-E6FF-450D-8383-92C2B9B121F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52459ED-7388-4216-82B3-38D6932EDF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63F1051-FFDA-49C6-A879-1643EAD1885F}"/>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F6DEA7AF-9BD1-499F-9EF1-173835696AC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B7A323C-8367-44B5-A342-522FDE86AB96}"/>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3010377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32BE12-AF69-4D84-B885-B00CF725EE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13F53F2-E7AB-4D80-8072-98ECEBE60F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03F8A90-C884-46D2-9BDF-26813DDDDF0C}"/>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772A3672-C7DF-4C32-A95E-0DBC490638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CB9616E-13F5-4E54-A7BC-FD107EBCEA5B}"/>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40024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801780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C9497-5DAF-4EA1-8357-29135043E3B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C5DD69E-CF4D-439A-8851-B40F96FAAB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DB4544D-E589-4C5B-B009-25C5587FE977}"/>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4522E160-2EED-4B23-B908-A4E9ADE150F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9401B52-F6D2-47E8-A76A-27B8A82281A3}"/>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1856284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4DF4A-53E5-429A-A64A-12734A15D6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93815B8-A64C-4B13-A7B7-50FEAEDD6D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48CBCE-A016-4831-9B76-42D9F8C6770E}"/>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7F2DAB7A-8B0F-4723-9928-1FB0BF6603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29F10DF-D8D9-4934-A68F-785BBD061BEE}"/>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326601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75B23-80EF-4238-8D07-00FC45DD1DC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BD31BF5-FC31-4081-AF31-689A4FE517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042CC51-08F4-452F-A802-CC2CE2B0F5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79E5824-A9B9-4820-983B-197AECAA64A6}"/>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6" name="Footer Placeholder 5">
            <a:extLst>
              <a:ext uri="{FF2B5EF4-FFF2-40B4-BE49-F238E27FC236}">
                <a16:creationId xmlns:a16="http://schemas.microsoft.com/office/drawing/2014/main" id="{8952B024-B9D8-4E05-8D37-936EB477A51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3A890FE-2EE1-4982-99A9-08ABA8B23635}"/>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240270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3CE4-2245-4BD3-B12F-D1CD179D8F5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84B5B0B-F788-48B3-95B0-633041F7EF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CF3A37-6969-4F7B-BED3-080FC5DC15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10C3A48-0801-4B9B-A6F9-EE7E195C78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CD45CB-E18C-4783-85B1-74762490CB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B53A448-D4B4-497D-8F14-007CD8C150BC}"/>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8" name="Footer Placeholder 7">
            <a:extLst>
              <a:ext uri="{FF2B5EF4-FFF2-40B4-BE49-F238E27FC236}">
                <a16:creationId xmlns:a16="http://schemas.microsoft.com/office/drawing/2014/main" id="{642D7522-2164-45E4-A69B-BF2CB2B49E1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A64CD0D-5F94-4165-BAFC-F366CA66DFBB}"/>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1203916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708EB-F7C4-46A5-B7D2-9FCBC565FD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27580C5-145A-45E2-9B15-F2DF8D7A0FF0}"/>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4" name="Footer Placeholder 3">
            <a:extLst>
              <a:ext uri="{FF2B5EF4-FFF2-40B4-BE49-F238E27FC236}">
                <a16:creationId xmlns:a16="http://schemas.microsoft.com/office/drawing/2014/main" id="{8B899D31-0EDD-4F76-BD50-32E4A926474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F5C8FA7-FFAC-4935-85C5-FD59023E780C}"/>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2795780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9115FD-08E2-4F47-A2FA-918308C9E000}"/>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3" name="Footer Placeholder 2">
            <a:extLst>
              <a:ext uri="{FF2B5EF4-FFF2-40B4-BE49-F238E27FC236}">
                <a16:creationId xmlns:a16="http://schemas.microsoft.com/office/drawing/2014/main" id="{7A42B89D-F253-414D-B61C-651283B2512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C6ABC8D-D1E8-4214-A4F7-3387CD1B5EDF}"/>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3155523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5887A-BC9E-4893-B9CB-4033D8DBA3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4F8C877-A445-4F4C-8B26-221A91DFE4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9E63EB2-728D-4B7D-968F-BB2C89D8D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AA9E47-8AC6-4C14-88DA-2A958B644A6A}"/>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6" name="Footer Placeholder 5">
            <a:extLst>
              <a:ext uri="{FF2B5EF4-FFF2-40B4-BE49-F238E27FC236}">
                <a16:creationId xmlns:a16="http://schemas.microsoft.com/office/drawing/2014/main" id="{A60899DE-5058-4F83-AC85-5A489E577F6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C0BDE79-F999-47F3-836D-EF3BA8FE76A8}"/>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1102585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BF67-094C-4A9B-89D8-0D0FBD80EA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171C8D2-194D-421C-9104-0D0C684188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66C23A1-112C-477D-A259-0CEA65A32A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4E76E3-E324-4054-963A-A1B8D234158E}"/>
              </a:ext>
            </a:extLst>
          </p:cNvPr>
          <p:cNvSpPr>
            <a:spLocks noGrp="1"/>
          </p:cNvSpPr>
          <p:nvPr>
            <p:ph type="dt" sz="half" idx="10"/>
          </p:nvPr>
        </p:nvSpPr>
        <p:spPr/>
        <p:txBody>
          <a:bodyPr/>
          <a:lstStyle/>
          <a:p>
            <a:fld id="{0F27CBA7-6E75-4308-8206-B64050324141}" type="datetimeFigureOut">
              <a:rPr lang="en-GB" smtClean="0"/>
              <a:t>24/11/2021</a:t>
            </a:fld>
            <a:endParaRPr lang="en-GB"/>
          </a:p>
        </p:txBody>
      </p:sp>
      <p:sp>
        <p:nvSpPr>
          <p:cNvPr id="6" name="Footer Placeholder 5">
            <a:extLst>
              <a:ext uri="{FF2B5EF4-FFF2-40B4-BE49-F238E27FC236}">
                <a16:creationId xmlns:a16="http://schemas.microsoft.com/office/drawing/2014/main" id="{45CB25FA-09FE-4953-8C2C-D4C7905E21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526B0A2-2A0C-4C5E-8EF5-275F5A3F5473}"/>
              </a:ext>
            </a:extLst>
          </p:cNvPr>
          <p:cNvSpPr>
            <a:spLocks noGrp="1"/>
          </p:cNvSpPr>
          <p:nvPr>
            <p:ph type="sldNum" sz="quarter" idx="12"/>
          </p:nvPr>
        </p:nvSpPr>
        <p:spPr/>
        <p:txBody>
          <a:bodyPr/>
          <a:lstStyle/>
          <a:p>
            <a:fld id="{F3F694FF-166B-437E-B120-52E4CF543ACA}" type="slidenum">
              <a:rPr lang="en-GB" smtClean="0"/>
              <a:t>‹#›</a:t>
            </a:fld>
            <a:endParaRPr lang="en-GB"/>
          </a:p>
        </p:txBody>
      </p:sp>
    </p:spTree>
    <p:extLst>
      <p:ext uri="{BB962C8B-B14F-4D97-AF65-F5344CB8AC3E}">
        <p14:creationId xmlns:p14="http://schemas.microsoft.com/office/powerpoint/2010/main" val="3766821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81974C-880A-4AE5-BE4B-1F767350A3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6B8BBAD-46D1-4590-B87C-E4374AC179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6975AE6-11E7-41E1-A99C-830FD4876C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27CBA7-6E75-4308-8206-B64050324141}" type="datetimeFigureOut">
              <a:rPr lang="en-GB" smtClean="0"/>
              <a:t>24/11/2021</a:t>
            </a:fld>
            <a:endParaRPr lang="en-GB"/>
          </a:p>
        </p:txBody>
      </p:sp>
      <p:sp>
        <p:nvSpPr>
          <p:cNvPr id="5" name="Footer Placeholder 4">
            <a:extLst>
              <a:ext uri="{FF2B5EF4-FFF2-40B4-BE49-F238E27FC236}">
                <a16:creationId xmlns:a16="http://schemas.microsoft.com/office/drawing/2014/main" id="{12DF290D-6AF6-4C31-A3B4-EEB70B9673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71DFAF2-3EF6-447C-9AAC-0C82F101EA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F694FF-166B-437E-B120-52E4CF543ACA}" type="slidenum">
              <a:rPr lang="en-GB" smtClean="0"/>
              <a:t>‹#›</a:t>
            </a:fld>
            <a:endParaRPr lang="en-GB"/>
          </a:p>
        </p:txBody>
      </p:sp>
    </p:spTree>
    <p:extLst>
      <p:ext uri="{BB962C8B-B14F-4D97-AF65-F5344CB8AC3E}">
        <p14:creationId xmlns:p14="http://schemas.microsoft.com/office/powerpoint/2010/main" val="1871969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1.jp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7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8"/>
          <p:cNvSpPr txBox="1">
            <a:spLocks noGrp="1"/>
          </p:cNvSpPr>
          <p:nvPr>
            <p:ph type="title"/>
          </p:nvPr>
        </p:nvSpPr>
        <p:spPr>
          <a:xfrm>
            <a:off x="0" y="52873"/>
            <a:ext cx="12192000" cy="763600"/>
          </a:xfrm>
          <a:prstGeom prst="rect">
            <a:avLst/>
          </a:prstGeom>
        </p:spPr>
        <p:txBody>
          <a:bodyPr spcFirstLastPara="1" vert="horz" wrap="square" lIns="121900" tIns="121900" rIns="121900" bIns="121900" rtlCol="0" anchor="t" anchorCtr="0">
            <a:noAutofit/>
          </a:bodyPr>
          <a:lstStyle/>
          <a:p>
            <a:pPr algn="ctr"/>
            <a:r>
              <a:rPr lang="en-GB" dirty="0"/>
              <a:t>Statistics: A quick refresher</a:t>
            </a:r>
            <a:endParaRPr dirty="0"/>
          </a:p>
        </p:txBody>
      </p:sp>
      <p:pic>
        <p:nvPicPr>
          <p:cNvPr id="363" name="Google Shape;363;p38"/>
          <p:cNvPicPr preferRelativeResize="0"/>
          <p:nvPr/>
        </p:nvPicPr>
        <p:blipFill>
          <a:blip r:embed="rId3">
            <a:alphaModFix/>
          </a:blip>
          <a:stretch>
            <a:fillRect/>
          </a:stretch>
        </p:blipFill>
        <p:spPr>
          <a:xfrm>
            <a:off x="3137647" y="1485005"/>
            <a:ext cx="5916705" cy="4885765"/>
          </a:xfrm>
          <a:prstGeom prst="rect">
            <a:avLst/>
          </a:prstGeom>
          <a:noFill/>
          <a:ln>
            <a:noFill/>
          </a:ln>
        </p:spPr>
      </p:pic>
      <p:sp>
        <p:nvSpPr>
          <p:cNvPr id="364" name="Google Shape;364;p38"/>
          <p:cNvSpPr/>
          <p:nvPr/>
        </p:nvSpPr>
        <p:spPr>
          <a:xfrm>
            <a:off x="4347583" y="816473"/>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0A385-B295-4E6B-9B8C-D693CB551E98}"/>
              </a:ext>
            </a:extLst>
          </p:cNvPr>
          <p:cNvSpPr>
            <a:spLocks noGrp="1"/>
          </p:cNvSpPr>
          <p:nvPr>
            <p:ph type="title"/>
          </p:nvPr>
        </p:nvSpPr>
        <p:spPr>
          <a:xfrm>
            <a:off x="415600" y="256478"/>
            <a:ext cx="11360800" cy="763600"/>
          </a:xfrm>
        </p:spPr>
        <p:txBody>
          <a:bodyPr/>
          <a:lstStyle/>
          <a:p>
            <a:pPr algn="ctr"/>
            <a:r>
              <a:rPr lang="en-GB" dirty="0"/>
              <a:t>Beware the statistical Monkey’s Paw</a:t>
            </a:r>
          </a:p>
        </p:txBody>
      </p:sp>
      <p:pic>
        <p:nvPicPr>
          <p:cNvPr id="5" name="Picture 4">
            <a:extLst>
              <a:ext uri="{FF2B5EF4-FFF2-40B4-BE49-F238E27FC236}">
                <a16:creationId xmlns:a16="http://schemas.microsoft.com/office/drawing/2014/main" id="{AAF15510-8C8B-4687-8F85-1B8CFED0E8E3}"/>
              </a:ext>
            </a:extLst>
          </p:cNvPr>
          <p:cNvPicPr>
            <a:picLocks noChangeAspect="1"/>
          </p:cNvPicPr>
          <p:nvPr/>
        </p:nvPicPr>
        <p:blipFill rotWithShape="1">
          <a:blip r:embed="rId2"/>
          <a:srcRect l="20214" t="28645" r="20884" b="21122"/>
          <a:stretch/>
        </p:blipFill>
        <p:spPr>
          <a:xfrm>
            <a:off x="375322" y="1356967"/>
            <a:ext cx="11441356" cy="5244555"/>
          </a:xfrm>
          <a:prstGeom prst="rect">
            <a:avLst/>
          </a:prstGeom>
        </p:spPr>
      </p:pic>
      <p:sp>
        <p:nvSpPr>
          <p:cNvPr id="6" name="Google Shape;374;p39">
            <a:extLst>
              <a:ext uri="{FF2B5EF4-FFF2-40B4-BE49-F238E27FC236}">
                <a16:creationId xmlns:a16="http://schemas.microsoft.com/office/drawing/2014/main" id="{148B1B88-469A-45AB-AA75-244E16CFE4BF}"/>
              </a:ext>
            </a:extLst>
          </p:cNvPr>
          <p:cNvSpPr/>
          <p:nvPr/>
        </p:nvSpPr>
        <p:spPr>
          <a:xfrm>
            <a:off x="4347583" y="1020078"/>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1224149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0" y="1990166"/>
            <a:ext cx="6751600" cy="2432978"/>
          </a:xfrm>
          <a:prstGeom prst="rect">
            <a:avLst/>
          </a:prstGeom>
        </p:spPr>
        <p:txBody>
          <a:bodyPr spcFirstLastPara="1" vert="horz" wrap="square" lIns="121900" tIns="121900" rIns="121900" bIns="121900" rtlCol="0" anchor="b" anchorCtr="0">
            <a:noAutofit/>
          </a:bodyPr>
          <a:lstStyle/>
          <a:p>
            <a:pPr>
              <a:spcBef>
                <a:spcPts val="0"/>
              </a:spcBef>
            </a:pPr>
            <a:r>
              <a:rPr lang="en-GB" sz="5400" dirty="0"/>
              <a:t>Part 2:</a:t>
            </a:r>
            <a:br>
              <a:rPr lang="en-GB" sz="5400" dirty="0"/>
            </a:br>
            <a:r>
              <a:rPr lang="en-GB" sz="5400" dirty="0"/>
              <a:t>To save species you must know </a:t>
            </a:r>
            <a:r>
              <a:rPr lang="en-GB" sz="5400" i="1" dirty="0"/>
              <a:t>some</a:t>
            </a:r>
            <a:r>
              <a:rPr lang="en-GB" sz="5400" dirty="0"/>
              <a:t> stats</a:t>
            </a:r>
            <a:endParaRPr sz="1800" dirty="0"/>
          </a:p>
        </p:txBody>
      </p:sp>
      <p:pic>
        <p:nvPicPr>
          <p:cNvPr id="56" name="Google Shape;56;p13"/>
          <p:cNvPicPr preferRelativeResize="0"/>
          <p:nvPr/>
        </p:nvPicPr>
        <p:blipFill rotWithShape="1">
          <a:blip r:embed="rId3">
            <a:alphaModFix/>
          </a:blip>
          <a:srcRect r="32755"/>
          <a:stretch/>
        </p:blipFill>
        <p:spPr>
          <a:xfrm>
            <a:off x="6751769" y="297712"/>
            <a:ext cx="5220491" cy="6560290"/>
          </a:xfrm>
          <a:prstGeom prst="rect">
            <a:avLst/>
          </a:prstGeom>
          <a:noFill/>
          <a:ln>
            <a:noFill/>
          </a:ln>
        </p:spPr>
      </p:pic>
      <p:sp>
        <p:nvSpPr>
          <p:cNvPr id="57" name="Google Shape;57;p13"/>
          <p:cNvSpPr/>
          <p:nvPr/>
        </p:nvSpPr>
        <p:spPr>
          <a:xfrm>
            <a:off x="1627383" y="4423143"/>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188285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9"/>
          <p:cNvSpPr txBox="1">
            <a:spLocks noGrp="1"/>
          </p:cNvSpPr>
          <p:nvPr>
            <p:ph type="title"/>
          </p:nvPr>
        </p:nvSpPr>
        <p:spPr>
          <a:xfrm>
            <a:off x="415600" y="176663"/>
            <a:ext cx="5878874" cy="1044800"/>
          </a:xfrm>
          <a:prstGeom prst="rect">
            <a:avLst/>
          </a:prstGeom>
        </p:spPr>
        <p:txBody>
          <a:bodyPr spcFirstLastPara="1" vert="horz" wrap="square" lIns="121900" tIns="121900" rIns="121900" bIns="121900" rtlCol="0" anchor="t" anchorCtr="0">
            <a:noAutofit/>
          </a:bodyPr>
          <a:lstStyle/>
          <a:p>
            <a:r>
              <a:rPr lang="en-GB" dirty="0"/>
              <a:t>Stats: making the simple seem really complicated</a:t>
            </a:r>
            <a:endParaRPr sz="1867" dirty="0"/>
          </a:p>
        </p:txBody>
      </p:sp>
      <mc:AlternateContent xmlns:mc="http://schemas.openxmlformats.org/markup-compatibility/2006" xmlns:a14="http://schemas.microsoft.com/office/drawing/2010/main">
        <mc:Choice Requires="a14">
          <p:sp>
            <p:nvSpPr>
              <p:cNvPr id="371" name="Google Shape;371;p39"/>
              <p:cNvSpPr txBox="1">
                <a:spLocks noGrp="1"/>
              </p:cNvSpPr>
              <p:nvPr>
                <p:ph type="body" idx="1"/>
              </p:nvPr>
            </p:nvSpPr>
            <p:spPr>
              <a:xfrm>
                <a:off x="198473" y="1718532"/>
                <a:ext cx="6096001" cy="5109062"/>
              </a:xfrm>
              <a:prstGeom prst="rect">
                <a:avLst/>
              </a:prstGeom>
            </p:spPr>
            <p:txBody>
              <a:bodyPr spcFirstLastPara="1" vert="horz" wrap="square" lIns="121900" tIns="121900" rIns="121900" bIns="121900" rtlCol="0" anchor="t" anchorCtr="0">
                <a:noAutofit/>
              </a:bodyPr>
              <a:lstStyle/>
              <a:p>
                <a:pPr marL="0" indent="0">
                  <a:buNone/>
                </a:pPr>
                <a:r>
                  <a:rPr lang="en-US" dirty="0"/>
                  <a:t>Statistics is all about finding associations, e.g. when we increase temperature (x) what happens to survival (y)?</a:t>
                </a:r>
              </a:p>
              <a:p>
                <a:pPr marL="0" indent="0">
                  <a:spcBef>
                    <a:spcPts val="2133"/>
                  </a:spcBef>
                  <a:buNone/>
                </a:pPr>
                <a:r>
                  <a:rPr lang="en-US" dirty="0"/>
                  <a:t>Ca. 90% of statistics in biology is some variation of </a:t>
                </a:r>
                <a14:m>
                  <m:oMath xmlns:m="http://schemas.openxmlformats.org/officeDocument/2006/math">
                    <m:sSub>
                      <m:sSubPr>
                        <m:ctrlPr>
                          <a:rPr lang="en-GB" b="0" i="1" smtClean="0">
                            <a:latin typeface="Cambria Math" panose="02040503050406030204" pitchFamily="18" charset="0"/>
                          </a:rPr>
                        </m:ctrlPr>
                      </m:sSubPr>
                      <m:e>
                        <m:r>
                          <a:rPr lang="en-US" b="0" i="1" smtClean="0">
                            <a:latin typeface="Cambria Math" panose="02040503050406030204" pitchFamily="18" charset="0"/>
                          </a:rPr>
                          <m:t>𝑦</m:t>
                        </m:r>
                      </m:e>
                      <m:sub>
                        <m:r>
                          <a:rPr lang="en-GB" b="0" i="1" smtClean="0">
                            <a:latin typeface="Cambria Math" panose="02040503050406030204" pitchFamily="18" charset="0"/>
                          </a:rPr>
                          <m:t>𝑖</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𝛽</m:t>
                        </m:r>
                      </m:e>
                      <m:sub>
                        <m:r>
                          <a:rPr lang="en-GB" b="0" i="1" smtClean="0">
                            <a:latin typeface="Cambria Math" panose="02040503050406030204" pitchFamily="18" charset="0"/>
                          </a:rPr>
                          <m:t>0</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𝛽</m:t>
                        </m:r>
                      </m:e>
                      <m:sub>
                        <m:r>
                          <a:rPr lang="en-GB" b="0" i="1" smtClean="0">
                            <a:latin typeface="Cambria Math" panose="02040503050406030204" pitchFamily="18" charset="0"/>
                          </a:rPr>
                          <m:t>1</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𝑋</m:t>
                        </m:r>
                      </m:e>
                      <m:sub>
                        <m:r>
                          <a:rPr lang="en-GB" b="0" i="1" smtClean="0">
                            <a:latin typeface="Cambria Math" panose="02040503050406030204" pitchFamily="18" charset="0"/>
                          </a:rPr>
                          <m:t>𝑖</m:t>
                        </m:r>
                      </m:sub>
                    </m:sSub>
                  </m:oMath>
                </a14:m>
                <a:endParaRPr lang="en-GB" b="0" dirty="0"/>
              </a:p>
              <a:p>
                <a:pPr marL="0" indent="0">
                  <a:spcBef>
                    <a:spcPts val="2133"/>
                  </a:spcBef>
                  <a:buNone/>
                </a:pPr>
                <a:r>
                  <a:rPr lang="en-US" sz="2000" dirty="0"/>
                  <a:t>Called “</a:t>
                </a:r>
                <a:r>
                  <a:rPr lang="en-US" sz="2000" i="1" dirty="0"/>
                  <a:t>y = mx + c” or “y = a + bx” </a:t>
                </a:r>
                <a:r>
                  <a:rPr lang="en-US" sz="2000" dirty="0"/>
                  <a:t>in high schools.</a:t>
                </a:r>
              </a:p>
              <a:p>
                <a:pPr marL="0" indent="0">
                  <a:spcBef>
                    <a:spcPts val="2133"/>
                  </a:spcBef>
                  <a:spcAft>
                    <a:spcPts val="2133"/>
                  </a:spcAft>
                  <a:buNone/>
                </a:pPr>
                <a:r>
                  <a:rPr lang="en-US" dirty="0"/>
                  <a:t>The stats in this course are probably the furthest you will ever get from this formula.</a:t>
                </a:r>
                <a:endParaRPr sz="1600" dirty="0"/>
              </a:p>
            </p:txBody>
          </p:sp>
        </mc:Choice>
        <mc:Fallback xmlns="">
          <p:sp>
            <p:nvSpPr>
              <p:cNvPr id="371" name="Google Shape;371;p39"/>
              <p:cNvSpPr txBox="1">
                <a:spLocks noGrp="1" noRot="1" noChangeAspect="1" noMove="1" noResize="1" noEditPoints="1" noAdjustHandles="1" noChangeArrowheads="1" noChangeShapeType="1" noTextEdit="1"/>
              </p:cNvSpPr>
              <p:nvPr>
                <p:ph type="body" idx="1"/>
              </p:nvPr>
            </p:nvSpPr>
            <p:spPr>
              <a:xfrm>
                <a:off x="198473" y="1718532"/>
                <a:ext cx="6096001" cy="5109062"/>
              </a:xfrm>
              <a:prstGeom prst="rect">
                <a:avLst/>
              </a:prstGeom>
              <a:blipFill>
                <a:blip r:embed="rId3"/>
                <a:stretch>
                  <a:fillRect l="-1600" t="-477" r="-1300"/>
                </a:stretch>
              </a:blipFill>
            </p:spPr>
            <p:txBody>
              <a:bodyPr/>
              <a:lstStyle/>
              <a:p>
                <a:r>
                  <a:rPr lang="en-GB">
                    <a:noFill/>
                  </a:rPr>
                  <a:t> </a:t>
                </a:r>
              </a:p>
            </p:txBody>
          </p:sp>
        </mc:Fallback>
      </mc:AlternateContent>
      <p:pic>
        <p:nvPicPr>
          <p:cNvPr id="372" name="Google Shape;372;p39"/>
          <p:cNvPicPr preferRelativeResize="0"/>
          <p:nvPr/>
        </p:nvPicPr>
        <p:blipFill rotWithShape="1">
          <a:blip r:embed="rId4">
            <a:alphaModFix/>
          </a:blip>
          <a:srcRect l="4273" t="3754" r="7238" b="3985"/>
          <a:stretch/>
        </p:blipFill>
        <p:spPr>
          <a:xfrm>
            <a:off x="6096000" y="1307806"/>
            <a:ext cx="6096001" cy="5109062"/>
          </a:xfrm>
          <a:prstGeom prst="rect">
            <a:avLst/>
          </a:prstGeom>
          <a:noFill/>
          <a:ln>
            <a:noFill/>
          </a:ln>
        </p:spPr>
      </p:pic>
      <p:sp>
        <p:nvSpPr>
          <p:cNvPr id="373" name="Google Shape;373;p39"/>
          <p:cNvSpPr txBox="1"/>
          <p:nvPr/>
        </p:nvSpPr>
        <p:spPr>
          <a:xfrm>
            <a:off x="7353300" y="799806"/>
            <a:ext cx="4000500" cy="508000"/>
          </a:xfrm>
          <a:prstGeom prst="rect">
            <a:avLst/>
          </a:prstGeom>
          <a:noFill/>
          <a:ln>
            <a:noFill/>
          </a:ln>
        </p:spPr>
        <p:txBody>
          <a:bodyPr spcFirstLastPara="1" wrap="square" lIns="121900" tIns="121900" rIns="121900" bIns="121900" anchor="t" anchorCtr="0">
            <a:noAutofit/>
          </a:bodyPr>
          <a:lstStyle/>
          <a:p>
            <a:r>
              <a:rPr lang="en-GB" sz="2400" b="1" dirty="0">
                <a:solidFill>
                  <a:srgbClr val="CC3131"/>
                </a:solidFill>
              </a:rPr>
              <a:t>High-school maths revision</a:t>
            </a:r>
            <a:endParaRPr sz="2400" b="1" dirty="0">
              <a:solidFill>
                <a:srgbClr val="CC3131"/>
              </a:solidFill>
            </a:endParaRPr>
          </a:p>
        </p:txBody>
      </p:sp>
      <p:sp>
        <p:nvSpPr>
          <p:cNvPr id="374" name="Google Shape;374;p39"/>
          <p:cNvSpPr/>
          <p:nvPr/>
        </p:nvSpPr>
        <p:spPr>
          <a:xfrm>
            <a:off x="1176185" y="1554208"/>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635870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1">
                                            <p:txEl>
                                              <p:pRg st="0" end="0"/>
                                            </p:txEl>
                                          </p:spTgt>
                                        </p:tgtEl>
                                        <p:attrNameLst>
                                          <p:attrName>style.visibility</p:attrName>
                                        </p:attrNameLst>
                                      </p:cBhvr>
                                      <p:to>
                                        <p:strVal val="visible"/>
                                      </p:to>
                                    </p:set>
                                    <p:animEffect transition="in" filter="fade">
                                      <p:cBhvr>
                                        <p:cTn id="7" dur="1000"/>
                                        <p:tgtEl>
                                          <p:spTgt spid="3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1">
                                            <p:txEl>
                                              <p:pRg st="1" end="1"/>
                                            </p:txEl>
                                          </p:spTgt>
                                        </p:tgtEl>
                                        <p:attrNameLst>
                                          <p:attrName>style.visibility</p:attrName>
                                        </p:attrNameLst>
                                      </p:cBhvr>
                                      <p:to>
                                        <p:strVal val="visible"/>
                                      </p:to>
                                    </p:set>
                                    <p:animEffect transition="in" filter="fade">
                                      <p:cBhvr>
                                        <p:cTn id="12" dur="1000"/>
                                        <p:tgtEl>
                                          <p:spTgt spid="3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1">
                                            <p:txEl>
                                              <p:pRg st="2" end="2"/>
                                            </p:txEl>
                                          </p:spTgt>
                                        </p:tgtEl>
                                        <p:attrNameLst>
                                          <p:attrName>style.visibility</p:attrName>
                                        </p:attrNameLst>
                                      </p:cBhvr>
                                      <p:to>
                                        <p:strVal val="visible"/>
                                      </p:to>
                                    </p:set>
                                    <p:animEffect transition="in" filter="fade">
                                      <p:cBhvr>
                                        <p:cTn id="17" dur="1000"/>
                                        <p:tgtEl>
                                          <p:spTgt spid="3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71">
                                            <p:txEl>
                                              <p:pRg st="3" end="3"/>
                                            </p:txEl>
                                          </p:spTgt>
                                        </p:tgtEl>
                                        <p:attrNameLst>
                                          <p:attrName>style.visibility</p:attrName>
                                        </p:attrNameLst>
                                      </p:cBhvr>
                                      <p:to>
                                        <p:strVal val="visible"/>
                                      </p:to>
                                    </p:set>
                                    <p:animEffect transition="in" filter="fade">
                                      <p:cBhvr>
                                        <p:cTn id="22" dur="1000"/>
                                        <p:tgtEl>
                                          <p:spTgt spid="37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Statistics and data</a:t>
            </a:r>
            <a:endParaRPr dirty="0"/>
          </a:p>
        </p:txBody>
      </p:sp>
      <p:cxnSp>
        <p:nvCxnSpPr>
          <p:cNvPr id="406" name="Google Shape;406;p27"/>
          <p:cNvCxnSpPr>
            <a:stCxn id="407" idx="6"/>
            <a:endCxn id="408" idx="2"/>
          </p:cNvCxnSpPr>
          <p:nvPr/>
        </p:nvCxnSpPr>
        <p:spPr>
          <a:xfrm>
            <a:off x="2740862" y="5143073"/>
            <a:ext cx="936400" cy="1248000"/>
          </a:xfrm>
          <a:prstGeom prst="bentConnector3">
            <a:avLst>
              <a:gd name="adj1" fmla="val 49995"/>
            </a:avLst>
          </a:prstGeom>
          <a:noFill/>
          <a:ln w="9525" cap="flat" cmpd="sng">
            <a:solidFill>
              <a:srgbClr val="C2C2C2"/>
            </a:solidFill>
            <a:prstDash val="solid"/>
            <a:round/>
            <a:headEnd type="none" w="sm" len="sm"/>
            <a:tailEnd type="none" w="sm" len="sm"/>
          </a:ln>
        </p:spPr>
      </p:cxnSp>
      <p:cxnSp>
        <p:nvCxnSpPr>
          <p:cNvPr id="409" name="Google Shape;409;p27"/>
          <p:cNvCxnSpPr>
            <a:stCxn id="407" idx="6"/>
            <a:endCxn id="410" idx="2"/>
          </p:cNvCxnSpPr>
          <p:nvPr/>
        </p:nvCxnSpPr>
        <p:spPr>
          <a:xfrm rot="10800000" flipH="1">
            <a:off x="2740862" y="3895073"/>
            <a:ext cx="936400" cy="1248000"/>
          </a:xfrm>
          <a:prstGeom prst="bentConnector3">
            <a:avLst>
              <a:gd name="adj1" fmla="val 49995"/>
            </a:avLst>
          </a:prstGeom>
          <a:noFill/>
          <a:ln w="9525" cap="flat" cmpd="sng">
            <a:solidFill>
              <a:srgbClr val="C2C2C2"/>
            </a:solidFill>
            <a:prstDash val="solid"/>
            <a:round/>
            <a:headEnd type="none" w="sm" len="sm"/>
            <a:tailEnd type="none" w="sm" len="sm"/>
          </a:ln>
        </p:spPr>
      </p:cxnSp>
      <p:grpSp>
        <p:nvGrpSpPr>
          <p:cNvPr id="423" name="Google Shape;423;p27"/>
          <p:cNvGrpSpPr/>
          <p:nvPr/>
        </p:nvGrpSpPr>
        <p:grpSpPr>
          <a:xfrm>
            <a:off x="3677163" y="3682273"/>
            <a:ext cx="1968727" cy="425600"/>
            <a:chOff x="2678825" y="1476150"/>
            <a:chExt cx="1476545" cy="319200"/>
          </a:xfrm>
        </p:grpSpPr>
        <p:sp>
          <p:nvSpPr>
            <p:cNvPr id="412" name="Google Shape;412;p27"/>
            <p:cNvSpPr/>
            <p:nvPr/>
          </p:nvSpPr>
          <p:spPr>
            <a:xfrm>
              <a:off x="2852825" y="1476150"/>
              <a:ext cx="1302545" cy="319200"/>
            </a:xfrm>
            <a:prstGeom prst="roundRect">
              <a:avLst>
                <a:gd name="adj" fmla="val 16667"/>
              </a:avLst>
            </a:prstGeom>
            <a:noFill/>
            <a:ln>
              <a:noFill/>
            </a:ln>
          </p:spPr>
          <p:txBody>
            <a:bodyPr spcFirstLastPara="1" wrap="square" lIns="121900" tIns="121900" rIns="121900" bIns="121900" anchor="ctr" anchorCtr="0">
              <a:noAutofit/>
            </a:bodyPr>
            <a:lstStyle/>
            <a:p>
              <a:r>
                <a:rPr lang="en-GB" sz="2400" dirty="0">
                  <a:solidFill>
                    <a:srgbClr val="AC1145"/>
                  </a:solidFill>
                  <a:latin typeface="Roboto"/>
                  <a:ea typeface="Roboto"/>
                  <a:cs typeface="Roboto"/>
                  <a:sym typeface="Roboto"/>
                </a:rPr>
                <a:t>Observed</a:t>
              </a:r>
              <a:endParaRPr sz="2400" dirty="0">
                <a:solidFill>
                  <a:srgbClr val="AC1145"/>
                </a:solidFill>
                <a:latin typeface="Roboto"/>
                <a:ea typeface="Roboto"/>
                <a:cs typeface="Roboto"/>
                <a:sym typeface="Roboto"/>
              </a:endParaRPr>
            </a:p>
          </p:txBody>
        </p:sp>
        <p:sp>
          <p:nvSpPr>
            <p:cNvPr id="410" name="Google Shape;410;p27"/>
            <p:cNvSpPr/>
            <p:nvPr/>
          </p:nvSpPr>
          <p:spPr>
            <a:xfrm>
              <a:off x="2678825" y="1548750"/>
              <a:ext cx="174000" cy="174000"/>
            </a:xfrm>
            <a:prstGeom prst="ellipse">
              <a:avLst/>
            </a:prstGeom>
            <a:solidFill>
              <a:srgbClr val="AC1145"/>
            </a:solidFill>
            <a:ln>
              <a:noFill/>
            </a:ln>
          </p:spPr>
          <p:txBody>
            <a:bodyPr spcFirstLastPara="1" wrap="square" lIns="121900" tIns="121900" rIns="121900" bIns="121900" anchor="ctr" anchorCtr="0">
              <a:noAutofit/>
            </a:bodyPr>
            <a:lstStyle/>
            <a:p>
              <a:endParaRPr sz="2267"/>
            </a:p>
          </p:txBody>
        </p:sp>
      </p:grpSp>
      <p:grpSp>
        <p:nvGrpSpPr>
          <p:cNvPr id="424" name="Google Shape;424;p27"/>
          <p:cNvGrpSpPr/>
          <p:nvPr/>
        </p:nvGrpSpPr>
        <p:grpSpPr>
          <a:xfrm>
            <a:off x="924496" y="4930273"/>
            <a:ext cx="1816367" cy="425600"/>
            <a:chOff x="614325" y="2412150"/>
            <a:chExt cx="1362275" cy="319200"/>
          </a:xfrm>
        </p:grpSpPr>
        <p:sp>
          <p:nvSpPr>
            <p:cNvPr id="425" name="Google Shape;425;p27"/>
            <p:cNvSpPr/>
            <p:nvPr/>
          </p:nvSpPr>
          <p:spPr>
            <a:xfrm>
              <a:off x="614325" y="2412150"/>
              <a:ext cx="1182300" cy="319200"/>
            </a:xfrm>
            <a:prstGeom prst="roundRect">
              <a:avLst>
                <a:gd name="adj" fmla="val 16667"/>
              </a:avLst>
            </a:prstGeom>
            <a:noFill/>
            <a:ln>
              <a:noFill/>
            </a:ln>
          </p:spPr>
          <p:txBody>
            <a:bodyPr spcFirstLastPara="1" wrap="square" lIns="121900" tIns="121900" rIns="121900" bIns="121900" anchor="ctr" anchorCtr="0">
              <a:noAutofit/>
            </a:bodyPr>
            <a:lstStyle/>
            <a:p>
              <a:pPr algn="r"/>
              <a:r>
                <a:rPr lang="en-GB" sz="2400">
                  <a:solidFill>
                    <a:srgbClr val="AC1145"/>
                  </a:solidFill>
                  <a:latin typeface="Roboto"/>
                  <a:ea typeface="Roboto"/>
                  <a:cs typeface="Roboto"/>
                  <a:sym typeface="Roboto"/>
                </a:rPr>
                <a:t>Data</a:t>
              </a:r>
              <a:endParaRPr sz="2400">
                <a:solidFill>
                  <a:srgbClr val="AC1145"/>
                </a:solidFill>
                <a:latin typeface="Roboto"/>
                <a:ea typeface="Roboto"/>
                <a:cs typeface="Roboto"/>
                <a:sym typeface="Roboto"/>
              </a:endParaRPr>
            </a:p>
          </p:txBody>
        </p:sp>
        <p:sp>
          <p:nvSpPr>
            <p:cNvPr id="407" name="Google Shape;407;p27"/>
            <p:cNvSpPr/>
            <p:nvPr/>
          </p:nvSpPr>
          <p:spPr>
            <a:xfrm>
              <a:off x="1802600" y="2484750"/>
              <a:ext cx="174000" cy="174000"/>
            </a:xfrm>
            <a:prstGeom prst="ellipse">
              <a:avLst/>
            </a:prstGeom>
            <a:solidFill>
              <a:srgbClr val="840D35"/>
            </a:solidFill>
            <a:ln>
              <a:noFill/>
            </a:ln>
          </p:spPr>
          <p:txBody>
            <a:bodyPr spcFirstLastPara="1" wrap="square" lIns="121900" tIns="121900" rIns="121900" bIns="121900" anchor="ctr" anchorCtr="0">
              <a:noAutofit/>
            </a:bodyPr>
            <a:lstStyle/>
            <a:p>
              <a:endParaRPr sz="2267"/>
            </a:p>
          </p:txBody>
        </p:sp>
      </p:grpSp>
      <p:grpSp>
        <p:nvGrpSpPr>
          <p:cNvPr id="426" name="Google Shape;426;p27"/>
          <p:cNvGrpSpPr/>
          <p:nvPr/>
        </p:nvGrpSpPr>
        <p:grpSpPr>
          <a:xfrm>
            <a:off x="3677161" y="6178273"/>
            <a:ext cx="2223905" cy="425600"/>
            <a:chOff x="2678825" y="3348150"/>
            <a:chExt cx="1667929" cy="319200"/>
          </a:xfrm>
        </p:grpSpPr>
        <p:sp>
          <p:nvSpPr>
            <p:cNvPr id="417" name="Google Shape;417;p27"/>
            <p:cNvSpPr/>
            <p:nvPr/>
          </p:nvSpPr>
          <p:spPr>
            <a:xfrm>
              <a:off x="2852824" y="3348150"/>
              <a:ext cx="1493930" cy="319200"/>
            </a:xfrm>
            <a:prstGeom prst="roundRect">
              <a:avLst>
                <a:gd name="adj" fmla="val 16667"/>
              </a:avLst>
            </a:prstGeom>
            <a:noFill/>
            <a:ln>
              <a:noFill/>
            </a:ln>
          </p:spPr>
          <p:txBody>
            <a:bodyPr spcFirstLastPara="1" wrap="square" lIns="121900" tIns="121900" rIns="121900" bIns="121900" anchor="ctr" anchorCtr="0">
              <a:noAutofit/>
            </a:bodyPr>
            <a:lstStyle/>
            <a:p>
              <a:r>
                <a:rPr lang="en-GB" sz="2400" dirty="0">
                  <a:solidFill>
                    <a:srgbClr val="AC1145"/>
                  </a:solidFill>
                  <a:latin typeface="Roboto"/>
                  <a:ea typeface="Roboto"/>
                  <a:cs typeface="Roboto"/>
                  <a:sym typeface="Roboto"/>
                </a:rPr>
                <a:t>Unobserved</a:t>
              </a:r>
              <a:endParaRPr sz="2400" dirty="0">
                <a:solidFill>
                  <a:srgbClr val="AC1145"/>
                </a:solidFill>
                <a:latin typeface="Roboto"/>
                <a:ea typeface="Roboto"/>
                <a:cs typeface="Roboto"/>
                <a:sym typeface="Roboto"/>
              </a:endParaRPr>
            </a:p>
          </p:txBody>
        </p:sp>
        <p:sp>
          <p:nvSpPr>
            <p:cNvPr id="408" name="Google Shape;408;p27"/>
            <p:cNvSpPr/>
            <p:nvPr/>
          </p:nvSpPr>
          <p:spPr>
            <a:xfrm>
              <a:off x="2678825" y="3420750"/>
              <a:ext cx="174000" cy="174000"/>
            </a:xfrm>
            <a:prstGeom prst="ellipse">
              <a:avLst/>
            </a:prstGeom>
            <a:solidFill>
              <a:schemeClr val="accent4"/>
            </a:solidFill>
            <a:ln>
              <a:noFill/>
            </a:ln>
          </p:spPr>
          <p:txBody>
            <a:bodyPr spcFirstLastPara="1" wrap="square" lIns="121900" tIns="121900" rIns="121900" bIns="121900" anchor="ctr" anchorCtr="0">
              <a:noAutofit/>
            </a:bodyPr>
            <a:lstStyle/>
            <a:p>
              <a:endParaRPr sz="2267"/>
            </a:p>
          </p:txBody>
        </p:sp>
      </p:grpSp>
      <p:cxnSp>
        <p:nvCxnSpPr>
          <p:cNvPr id="433" name="Google Shape;433;p27"/>
          <p:cNvCxnSpPr>
            <a:cxnSpLocks/>
            <a:endCxn id="434" idx="2"/>
          </p:cNvCxnSpPr>
          <p:nvPr/>
        </p:nvCxnSpPr>
        <p:spPr>
          <a:xfrm flipV="1">
            <a:off x="5438861" y="3322440"/>
            <a:ext cx="781499" cy="609600"/>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435" name="Google Shape;435;p27"/>
          <p:cNvCxnSpPr>
            <a:cxnSpLocks/>
            <a:endCxn id="436" idx="2"/>
          </p:cNvCxnSpPr>
          <p:nvPr/>
        </p:nvCxnSpPr>
        <p:spPr>
          <a:xfrm>
            <a:off x="5438861" y="3932040"/>
            <a:ext cx="781499" cy="587200"/>
          </a:xfrm>
          <a:prstGeom prst="bentConnector3">
            <a:avLst>
              <a:gd name="adj1" fmla="val 50000"/>
            </a:avLst>
          </a:prstGeom>
          <a:noFill/>
          <a:ln w="9525" cap="flat" cmpd="sng">
            <a:solidFill>
              <a:srgbClr val="C2C2C2"/>
            </a:solidFill>
            <a:prstDash val="solid"/>
            <a:round/>
            <a:headEnd type="none" w="sm" len="sm"/>
            <a:tailEnd type="none" w="sm" len="sm"/>
          </a:ln>
        </p:spPr>
      </p:cxnSp>
      <p:grpSp>
        <p:nvGrpSpPr>
          <p:cNvPr id="437" name="Google Shape;437;p27"/>
          <p:cNvGrpSpPr/>
          <p:nvPr/>
        </p:nvGrpSpPr>
        <p:grpSpPr>
          <a:xfrm>
            <a:off x="6220360" y="3109640"/>
            <a:ext cx="2178479" cy="425600"/>
            <a:chOff x="6563750" y="561750"/>
            <a:chExt cx="1633860" cy="319200"/>
          </a:xfrm>
        </p:grpSpPr>
        <p:sp>
          <p:nvSpPr>
            <p:cNvPr id="438" name="Google Shape;438;p27"/>
            <p:cNvSpPr/>
            <p:nvPr/>
          </p:nvSpPr>
          <p:spPr>
            <a:xfrm>
              <a:off x="6737749" y="561750"/>
              <a:ext cx="1459861" cy="319200"/>
            </a:xfrm>
            <a:prstGeom prst="roundRect">
              <a:avLst>
                <a:gd name="adj" fmla="val 16667"/>
              </a:avLst>
            </a:prstGeom>
            <a:noFill/>
            <a:ln>
              <a:noFill/>
            </a:ln>
          </p:spPr>
          <p:txBody>
            <a:bodyPr spcFirstLastPara="1" wrap="square" lIns="121900" tIns="121900" rIns="121900" bIns="121900" anchor="ctr" anchorCtr="0">
              <a:noAutofit/>
            </a:bodyPr>
            <a:lstStyle/>
            <a:p>
              <a:r>
                <a:rPr lang="en-GB" sz="2400" dirty="0">
                  <a:solidFill>
                    <a:srgbClr val="AC1145"/>
                  </a:solidFill>
                  <a:latin typeface="Roboto"/>
                  <a:ea typeface="Roboto"/>
                  <a:cs typeface="Roboto"/>
                  <a:sym typeface="Roboto"/>
                </a:rPr>
                <a:t>Continuous </a:t>
              </a:r>
              <a:r>
                <a:rPr lang="en-GB" dirty="0">
                  <a:latin typeface="Roboto"/>
                  <a:ea typeface="Roboto"/>
                  <a:cs typeface="Roboto"/>
                  <a:sym typeface="Roboto"/>
                </a:rPr>
                <a:t>(e.g. height)</a:t>
              </a:r>
              <a:endParaRPr sz="2400" dirty="0">
                <a:latin typeface="Roboto"/>
                <a:ea typeface="Roboto"/>
                <a:cs typeface="Roboto"/>
                <a:sym typeface="Roboto"/>
              </a:endParaRPr>
            </a:p>
          </p:txBody>
        </p:sp>
        <p:sp>
          <p:nvSpPr>
            <p:cNvPr id="434" name="Google Shape;434;p27"/>
            <p:cNvSpPr/>
            <p:nvPr/>
          </p:nvSpPr>
          <p:spPr>
            <a:xfrm>
              <a:off x="6563750" y="634350"/>
              <a:ext cx="174000" cy="174000"/>
            </a:xfrm>
            <a:prstGeom prst="ellipse">
              <a:avLst/>
            </a:prstGeom>
            <a:solidFill>
              <a:srgbClr val="C4134E"/>
            </a:solidFill>
            <a:ln>
              <a:noFill/>
            </a:ln>
          </p:spPr>
          <p:txBody>
            <a:bodyPr spcFirstLastPara="1" wrap="square" lIns="121900" tIns="121900" rIns="121900" bIns="121900" anchor="ctr" anchorCtr="0">
              <a:noAutofit/>
            </a:bodyPr>
            <a:lstStyle/>
            <a:p>
              <a:endParaRPr sz="2267"/>
            </a:p>
          </p:txBody>
        </p:sp>
      </p:grpSp>
      <p:grpSp>
        <p:nvGrpSpPr>
          <p:cNvPr id="439" name="Google Shape;439;p27"/>
          <p:cNvGrpSpPr/>
          <p:nvPr/>
        </p:nvGrpSpPr>
        <p:grpSpPr>
          <a:xfrm>
            <a:off x="6220360" y="4328840"/>
            <a:ext cx="2285687" cy="425600"/>
            <a:chOff x="6563750" y="1476150"/>
            <a:chExt cx="1356300" cy="319200"/>
          </a:xfrm>
        </p:grpSpPr>
        <p:sp>
          <p:nvSpPr>
            <p:cNvPr id="440" name="Google Shape;440;p27"/>
            <p:cNvSpPr/>
            <p:nvPr/>
          </p:nvSpPr>
          <p:spPr>
            <a:xfrm>
              <a:off x="6701416" y="1476150"/>
              <a:ext cx="1218634" cy="319200"/>
            </a:xfrm>
            <a:prstGeom prst="roundRect">
              <a:avLst>
                <a:gd name="adj" fmla="val 16667"/>
              </a:avLst>
            </a:prstGeom>
            <a:noFill/>
            <a:ln>
              <a:noFill/>
            </a:ln>
          </p:spPr>
          <p:txBody>
            <a:bodyPr spcFirstLastPara="1" wrap="square" lIns="121900" tIns="121900" rIns="121900" bIns="121900" anchor="ctr" anchorCtr="0">
              <a:noAutofit/>
            </a:bodyPr>
            <a:lstStyle/>
            <a:p>
              <a:r>
                <a:rPr lang="en-GB" sz="2400" dirty="0">
                  <a:solidFill>
                    <a:srgbClr val="AC1145"/>
                  </a:solidFill>
                  <a:latin typeface="Roboto"/>
                  <a:ea typeface="Roboto"/>
                  <a:cs typeface="Roboto"/>
                  <a:sym typeface="Roboto"/>
                </a:rPr>
                <a:t>Grouped</a:t>
              </a:r>
            </a:p>
            <a:p>
              <a:r>
                <a:rPr lang="en-GB" dirty="0">
                  <a:latin typeface="Roboto"/>
                  <a:ea typeface="Roboto"/>
                  <a:cs typeface="Roboto"/>
                  <a:sym typeface="Roboto"/>
                </a:rPr>
                <a:t>(e.g. eye colour)</a:t>
              </a:r>
              <a:endParaRPr dirty="0">
                <a:latin typeface="Roboto"/>
                <a:ea typeface="Roboto"/>
                <a:cs typeface="Roboto"/>
                <a:sym typeface="Roboto"/>
              </a:endParaRPr>
            </a:p>
          </p:txBody>
        </p:sp>
        <p:sp>
          <p:nvSpPr>
            <p:cNvPr id="436" name="Google Shape;436;p27"/>
            <p:cNvSpPr/>
            <p:nvPr/>
          </p:nvSpPr>
          <p:spPr>
            <a:xfrm>
              <a:off x="6563750" y="1534050"/>
              <a:ext cx="137666" cy="169800"/>
            </a:xfrm>
            <a:prstGeom prst="ellipse">
              <a:avLst/>
            </a:prstGeom>
            <a:solidFill>
              <a:srgbClr val="C4134E"/>
            </a:solidFill>
            <a:ln>
              <a:noFill/>
            </a:ln>
          </p:spPr>
          <p:txBody>
            <a:bodyPr spcFirstLastPara="1" wrap="square" lIns="121900" tIns="121900" rIns="121900" bIns="121900" anchor="ctr" anchorCtr="0">
              <a:noAutofit/>
            </a:bodyPr>
            <a:lstStyle/>
            <a:p>
              <a:endParaRPr sz="2267"/>
            </a:p>
          </p:txBody>
        </p:sp>
      </p:grpSp>
      <p:cxnSp>
        <p:nvCxnSpPr>
          <p:cNvPr id="441" name="Google Shape;441;p27"/>
          <p:cNvCxnSpPr>
            <a:cxnSpLocks/>
            <a:endCxn id="442" idx="2"/>
          </p:cNvCxnSpPr>
          <p:nvPr/>
        </p:nvCxnSpPr>
        <p:spPr>
          <a:xfrm>
            <a:off x="5835496" y="6391073"/>
            <a:ext cx="781600" cy="800"/>
          </a:xfrm>
          <a:prstGeom prst="bentConnector3">
            <a:avLst>
              <a:gd name="adj1" fmla="val 49994"/>
            </a:avLst>
          </a:prstGeom>
          <a:noFill/>
          <a:ln w="9525" cap="flat" cmpd="sng">
            <a:solidFill>
              <a:srgbClr val="C2C2C2"/>
            </a:solidFill>
            <a:prstDash val="solid"/>
            <a:round/>
            <a:headEnd type="none" w="sm" len="sm"/>
            <a:tailEnd type="none" w="sm" len="sm"/>
          </a:ln>
        </p:spPr>
      </p:cxnSp>
      <p:grpSp>
        <p:nvGrpSpPr>
          <p:cNvPr id="443" name="Google Shape;443;p27"/>
          <p:cNvGrpSpPr/>
          <p:nvPr/>
        </p:nvGrpSpPr>
        <p:grpSpPr>
          <a:xfrm>
            <a:off x="6616995" y="6178273"/>
            <a:ext cx="2296489" cy="425600"/>
            <a:chOff x="6563750" y="3805350"/>
            <a:chExt cx="1722367" cy="319200"/>
          </a:xfrm>
        </p:grpSpPr>
        <p:sp>
          <p:nvSpPr>
            <p:cNvPr id="444" name="Google Shape;444;p27"/>
            <p:cNvSpPr/>
            <p:nvPr/>
          </p:nvSpPr>
          <p:spPr>
            <a:xfrm>
              <a:off x="6737749" y="3805350"/>
              <a:ext cx="1548368" cy="319200"/>
            </a:xfrm>
            <a:prstGeom prst="roundRect">
              <a:avLst>
                <a:gd name="adj" fmla="val 16667"/>
              </a:avLst>
            </a:prstGeom>
            <a:noFill/>
            <a:ln>
              <a:noFill/>
            </a:ln>
          </p:spPr>
          <p:txBody>
            <a:bodyPr spcFirstLastPara="1" wrap="square" lIns="121900" tIns="121900" rIns="121900" bIns="121900" anchor="ctr" anchorCtr="0">
              <a:noAutofit/>
            </a:bodyPr>
            <a:lstStyle/>
            <a:p>
              <a:r>
                <a:rPr lang="en-GB" sz="2400" dirty="0">
                  <a:solidFill>
                    <a:srgbClr val="AC1145"/>
                  </a:solidFill>
                  <a:latin typeface="Roboto"/>
                  <a:ea typeface="Roboto"/>
                  <a:cs typeface="Roboto"/>
                  <a:sym typeface="Roboto"/>
                </a:rPr>
                <a:t>“Parameter”</a:t>
              </a:r>
              <a:endParaRPr sz="2400" dirty="0">
                <a:solidFill>
                  <a:srgbClr val="AC1145"/>
                </a:solidFill>
                <a:latin typeface="Roboto"/>
                <a:ea typeface="Roboto"/>
                <a:cs typeface="Roboto"/>
                <a:sym typeface="Roboto"/>
              </a:endParaRPr>
            </a:p>
          </p:txBody>
        </p:sp>
        <p:sp>
          <p:nvSpPr>
            <p:cNvPr id="442" name="Google Shape;442;p27"/>
            <p:cNvSpPr/>
            <p:nvPr/>
          </p:nvSpPr>
          <p:spPr>
            <a:xfrm>
              <a:off x="6563750" y="3877950"/>
              <a:ext cx="174000" cy="174000"/>
            </a:xfrm>
            <a:prstGeom prst="ellipse">
              <a:avLst/>
            </a:prstGeom>
            <a:solidFill>
              <a:srgbClr val="FFC000"/>
            </a:solidFill>
            <a:ln>
              <a:noFill/>
            </a:ln>
          </p:spPr>
          <p:txBody>
            <a:bodyPr spcFirstLastPara="1" wrap="square" lIns="121900" tIns="121900" rIns="121900" bIns="121900" anchor="ctr" anchorCtr="0">
              <a:noAutofit/>
            </a:bodyPr>
            <a:lstStyle/>
            <a:p>
              <a:endParaRPr sz="2267"/>
            </a:p>
          </p:txBody>
        </p:sp>
      </p:gr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62ED906-816D-49FC-8DE2-404E8B018681}"/>
                  </a:ext>
                </a:extLst>
              </p:cNvPr>
              <p:cNvSpPr txBox="1"/>
              <p:nvPr/>
            </p:nvSpPr>
            <p:spPr>
              <a:xfrm>
                <a:off x="4146162" y="1334492"/>
                <a:ext cx="3509807" cy="70788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GB" sz="4000" b="0" i="1" smtClean="0">
                              <a:latin typeface="Cambria Math" panose="02040503050406030204" pitchFamily="18" charset="0"/>
                            </a:rPr>
                          </m:ctrlPr>
                        </m:sSubPr>
                        <m:e>
                          <m:r>
                            <a:rPr lang="en-US" sz="4000" b="0" i="1" smtClean="0">
                              <a:latin typeface="Cambria Math" panose="02040503050406030204" pitchFamily="18" charset="0"/>
                            </a:rPr>
                            <m:t>𝑦</m:t>
                          </m:r>
                        </m:e>
                        <m:sub>
                          <m:r>
                            <a:rPr lang="en-GB" sz="4000" b="0" i="1" smtClean="0">
                              <a:latin typeface="Cambria Math" panose="02040503050406030204" pitchFamily="18" charset="0"/>
                            </a:rPr>
                            <m:t>𝑖</m:t>
                          </m:r>
                        </m:sub>
                      </m:sSub>
                      <m:r>
                        <a:rPr lang="en-GB" sz="4000" b="0" i="1" smtClean="0">
                          <a:latin typeface="Cambria Math" panose="02040503050406030204" pitchFamily="18" charset="0"/>
                        </a:rPr>
                        <m:t>=</m:t>
                      </m:r>
                      <m:sSub>
                        <m:sSubPr>
                          <m:ctrlPr>
                            <a:rPr lang="en-GB" sz="4000" b="0" i="1" smtClean="0">
                              <a:latin typeface="Cambria Math" panose="02040503050406030204" pitchFamily="18" charset="0"/>
                            </a:rPr>
                          </m:ctrlPr>
                        </m:sSubPr>
                        <m:e>
                          <m:r>
                            <a:rPr lang="en-GB" sz="4000" b="0" i="1" smtClean="0">
                              <a:latin typeface="Cambria Math" panose="02040503050406030204" pitchFamily="18" charset="0"/>
                            </a:rPr>
                            <m:t>𝛽</m:t>
                          </m:r>
                        </m:e>
                        <m:sub>
                          <m:r>
                            <a:rPr lang="en-GB" sz="4000" b="0" i="1" smtClean="0">
                              <a:latin typeface="Cambria Math" panose="02040503050406030204" pitchFamily="18" charset="0"/>
                            </a:rPr>
                            <m:t>0</m:t>
                          </m:r>
                        </m:sub>
                      </m:sSub>
                      <m:r>
                        <a:rPr lang="en-GB" sz="4000" b="0" i="1" smtClean="0">
                          <a:latin typeface="Cambria Math" panose="02040503050406030204" pitchFamily="18" charset="0"/>
                        </a:rPr>
                        <m:t>+</m:t>
                      </m:r>
                      <m:sSub>
                        <m:sSubPr>
                          <m:ctrlPr>
                            <a:rPr lang="en-GB" sz="4000" b="0" i="1" smtClean="0">
                              <a:latin typeface="Cambria Math" panose="02040503050406030204" pitchFamily="18" charset="0"/>
                            </a:rPr>
                          </m:ctrlPr>
                        </m:sSubPr>
                        <m:e>
                          <m:r>
                            <a:rPr lang="en-GB" sz="4000" b="0" i="1" smtClean="0">
                              <a:latin typeface="Cambria Math" panose="02040503050406030204" pitchFamily="18" charset="0"/>
                            </a:rPr>
                            <m:t>𝛽</m:t>
                          </m:r>
                        </m:e>
                        <m:sub>
                          <m:r>
                            <a:rPr lang="en-GB" sz="4000" b="0" i="1" smtClean="0">
                              <a:latin typeface="Cambria Math" panose="02040503050406030204" pitchFamily="18" charset="0"/>
                            </a:rPr>
                            <m:t>1</m:t>
                          </m:r>
                        </m:sub>
                      </m:sSub>
                      <m:sSub>
                        <m:sSubPr>
                          <m:ctrlPr>
                            <a:rPr lang="en-GB" sz="4000" b="0" i="1" smtClean="0">
                              <a:latin typeface="Cambria Math" panose="02040503050406030204" pitchFamily="18" charset="0"/>
                            </a:rPr>
                          </m:ctrlPr>
                        </m:sSubPr>
                        <m:e>
                          <m:r>
                            <a:rPr lang="en-GB" sz="4000" b="0" i="1" smtClean="0">
                              <a:latin typeface="Cambria Math" panose="02040503050406030204" pitchFamily="18" charset="0"/>
                            </a:rPr>
                            <m:t>𝑋</m:t>
                          </m:r>
                        </m:e>
                        <m:sub>
                          <m:r>
                            <a:rPr lang="en-GB" sz="4000" b="0" i="1" smtClean="0">
                              <a:latin typeface="Cambria Math" panose="02040503050406030204" pitchFamily="18" charset="0"/>
                            </a:rPr>
                            <m:t>𝑖</m:t>
                          </m:r>
                        </m:sub>
                      </m:sSub>
                    </m:oMath>
                  </m:oMathPara>
                </a14:m>
                <a:endParaRPr lang="en-GB" sz="2800" dirty="0"/>
              </a:p>
            </p:txBody>
          </p:sp>
        </mc:Choice>
        <mc:Fallback xmlns="">
          <p:sp>
            <p:nvSpPr>
              <p:cNvPr id="6" name="TextBox 5">
                <a:extLst>
                  <a:ext uri="{FF2B5EF4-FFF2-40B4-BE49-F238E27FC236}">
                    <a16:creationId xmlns:a16="http://schemas.microsoft.com/office/drawing/2014/main" id="{F62ED906-816D-49FC-8DE2-404E8B018681}"/>
                  </a:ext>
                </a:extLst>
              </p:cNvPr>
              <p:cNvSpPr txBox="1">
                <a:spLocks noRot="1" noChangeAspect="1" noMove="1" noResize="1" noEditPoints="1" noAdjustHandles="1" noChangeArrowheads="1" noChangeShapeType="1" noTextEdit="1"/>
              </p:cNvSpPr>
              <p:nvPr/>
            </p:nvSpPr>
            <p:spPr>
              <a:xfrm>
                <a:off x="4146162" y="1334492"/>
                <a:ext cx="3509807" cy="707886"/>
              </a:xfrm>
              <a:prstGeom prst="rect">
                <a:avLst/>
              </a:prstGeom>
              <a:blipFill>
                <a:blip r:embed="rId3"/>
                <a:stretch>
                  <a:fillRect/>
                </a:stretch>
              </a:blipFill>
            </p:spPr>
            <p:txBody>
              <a:bodyPr/>
              <a:lstStyle/>
              <a:p>
                <a:r>
                  <a:rPr lang="en-GB">
                    <a:noFill/>
                  </a:rPr>
                  <a:t> </a:t>
                </a:r>
              </a:p>
            </p:txBody>
          </p:sp>
        </mc:Fallback>
      </mc:AlternateContent>
      <p:sp>
        <p:nvSpPr>
          <p:cNvPr id="4" name="Freeform: Shape 3">
            <a:extLst>
              <a:ext uri="{FF2B5EF4-FFF2-40B4-BE49-F238E27FC236}">
                <a16:creationId xmlns:a16="http://schemas.microsoft.com/office/drawing/2014/main" id="{57EA2591-CE9C-4D19-BCBB-E0FE31B4D499}"/>
              </a:ext>
            </a:extLst>
          </p:cNvPr>
          <p:cNvSpPr/>
          <p:nvPr/>
        </p:nvSpPr>
        <p:spPr>
          <a:xfrm>
            <a:off x="3784600" y="1993900"/>
            <a:ext cx="711200" cy="1790700"/>
          </a:xfrm>
          <a:custGeom>
            <a:avLst/>
            <a:gdLst>
              <a:gd name="connsiteX0" fmla="*/ 0 w 711200"/>
              <a:gd name="connsiteY0" fmla="*/ 1790700 h 1790700"/>
              <a:gd name="connsiteX1" fmla="*/ 190500 w 711200"/>
              <a:gd name="connsiteY1" fmla="*/ 1092200 h 1790700"/>
              <a:gd name="connsiteX2" fmla="*/ 622300 w 711200"/>
              <a:gd name="connsiteY2" fmla="*/ 469900 h 1790700"/>
              <a:gd name="connsiteX3" fmla="*/ 711200 w 711200"/>
              <a:gd name="connsiteY3" fmla="*/ 0 h 1790700"/>
            </a:gdLst>
            <a:ahLst/>
            <a:cxnLst>
              <a:cxn ang="0">
                <a:pos x="connsiteX0" y="connsiteY0"/>
              </a:cxn>
              <a:cxn ang="0">
                <a:pos x="connsiteX1" y="connsiteY1"/>
              </a:cxn>
              <a:cxn ang="0">
                <a:pos x="connsiteX2" y="connsiteY2"/>
              </a:cxn>
              <a:cxn ang="0">
                <a:pos x="connsiteX3" y="connsiteY3"/>
              </a:cxn>
            </a:cxnLst>
            <a:rect l="l" t="t" r="r" b="b"/>
            <a:pathLst>
              <a:path w="711200" h="1790700">
                <a:moveTo>
                  <a:pt x="0" y="1790700"/>
                </a:moveTo>
                <a:cubicBezTo>
                  <a:pt x="43391" y="1551516"/>
                  <a:pt x="86783" y="1312333"/>
                  <a:pt x="190500" y="1092200"/>
                </a:cubicBezTo>
                <a:cubicBezTo>
                  <a:pt x="294217" y="872067"/>
                  <a:pt x="535517" y="651933"/>
                  <a:pt x="622300" y="469900"/>
                </a:cubicBezTo>
                <a:cubicBezTo>
                  <a:pt x="709083" y="287867"/>
                  <a:pt x="710141" y="143933"/>
                  <a:pt x="711200" y="0"/>
                </a:cubicBezTo>
              </a:path>
            </a:pathLst>
          </a:custGeom>
          <a:noFill/>
          <a:ln w="28575">
            <a:solidFill>
              <a:srgbClr val="C413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reeform: Shape 4">
            <a:extLst>
              <a:ext uri="{FF2B5EF4-FFF2-40B4-BE49-F238E27FC236}">
                <a16:creationId xmlns:a16="http://schemas.microsoft.com/office/drawing/2014/main" id="{C8C8F9B6-05F2-4251-A572-A7A50D41DE9F}"/>
              </a:ext>
            </a:extLst>
          </p:cNvPr>
          <p:cNvSpPr/>
          <p:nvPr/>
        </p:nvSpPr>
        <p:spPr>
          <a:xfrm>
            <a:off x="3784600" y="1955800"/>
            <a:ext cx="3390900" cy="1828800"/>
          </a:xfrm>
          <a:custGeom>
            <a:avLst/>
            <a:gdLst>
              <a:gd name="connsiteX0" fmla="*/ 0 w 3390900"/>
              <a:gd name="connsiteY0" fmla="*/ 1828800 h 1828800"/>
              <a:gd name="connsiteX1" fmla="*/ 342900 w 3390900"/>
              <a:gd name="connsiteY1" fmla="*/ 1257300 h 1828800"/>
              <a:gd name="connsiteX2" fmla="*/ 1257300 w 3390900"/>
              <a:gd name="connsiteY2" fmla="*/ 850900 h 1828800"/>
              <a:gd name="connsiteX3" fmla="*/ 2679700 w 3390900"/>
              <a:gd name="connsiteY3" fmla="*/ 838200 h 1828800"/>
              <a:gd name="connsiteX4" fmla="*/ 3390900 w 3390900"/>
              <a:gd name="connsiteY4" fmla="*/ 0 h 1828800"/>
              <a:gd name="connsiteX5" fmla="*/ 3390900 w 3390900"/>
              <a:gd name="connsiteY5" fmla="*/ 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0900" h="1828800">
                <a:moveTo>
                  <a:pt x="0" y="1828800"/>
                </a:moveTo>
                <a:cubicBezTo>
                  <a:pt x="66675" y="1624541"/>
                  <a:pt x="133350" y="1420283"/>
                  <a:pt x="342900" y="1257300"/>
                </a:cubicBezTo>
                <a:cubicBezTo>
                  <a:pt x="552450" y="1094317"/>
                  <a:pt x="867833" y="920750"/>
                  <a:pt x="1257300" y="850900"/>
                </a:cubicBezTo>
                <a:cubicBezTo>
                  <a:pt x="1646767" y="781050"/>
                  <a:pt x="2324100" y="980017"/>
                  <a:pt x="2679700" y="838200"/>
                </a:cubicBezTo>
                <a:cubicBezTo>
                  <a:pt x="3035300" y="696383"/>
                  <a:pt x="3390900" y="0"/>
                  <a:pt x="3390900" y="0"/>
                </a:cubicBezTo>
                <a:lnTo>
                  <a:pt x="3390900" y="0"/>
                </a:lnTo>
              </a:path>
            </a:pathLst>
          </a:custGeom>
          <a:noFill/>
          <a:ln w="28575">
            <a:solidFill>
              <a:srgbClr val="C413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reeform: Shape 6">
            <a:extLst>
              <a:ext uri="{FF2B5EF4-FFF2-40B4-BE49-F238E27FC236}">
                <a16:creationId xmlns:a16="http://schemas.microsoft.com/office/drawing/2014/main" id="{A9642191-D0C1-40D1-91C2-3CEF94803B55}"/>
              </a:ext>
            </a:extLst>
          </p:cNvPr>
          <p:cNvSpPr/>
          <p:nvPr/>
        </p:nvSpPr>
        <p:spPr>
          <a:xfrm>
            <a:off x="5727700" y="2095500"/>
            <a:ext cx="2973294" cy="4165600"/>
          </a:xfrm>
          <a:custGeom>
            <a:avLst/>
            <a:gdLst>
              <a:gd name="connsiteX0" fmla="*/ 990600 w 2973294"/>
              <a:gd name="connsiteY0" fmla="*/ 4165600 h 4165600"/>
              <a:gd name="connsiteX1" fmla="*/ 1574800 w 2973294"/>
              <a:gd name="connsiteY1" fmla="*/ 3416300 h 4165600"/>
              <a:gd name="connsiteX2" fmla="*/ 2501900 w 2973294"/>
              <a:gd name="connsiteY2" fmla="*/ 3086100 h 4165600"/>
              <a:gd name="connsiteX3" fmla="*/ 2959100 w 2973294"/>
              <a:gd name="connsiteY3" fmla="*/ 1943100 h 4165600"/>
              <a:gd name="connsiteX4" fmla="*/ 2705100 w 2973294"/>
              <a:gd name="connsiteY4" fmla="*/ 927100 h 4165600"/>
              <a:gd name="connsiteX5" fmla="*/ 1270000 w 2973294"/>
              <a:gd name="connsiteY5" fmla="*/ 584200 h 4165600"/>
              <a:gd name="connsiteX6" fmla="*/ 292100 w 2973294"/>
              <a:gd name="connsiteY6" fmla="*/ 520700 h 4165600"/>
              <a:gd name="connsiteX7" fmla="*/ 0 w 2973294"/>
              <a:gd name="connsiteY7" fmla="*/ 0 h 416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3294" h="4165600">
                <a:moveTo>
                  <a:pt x="990600" y="4165600"/>
                </a:moveTo>
                <a:cubicBezTo>
                  <a:pt x="1156758" y="3880908"/>
                  <a:pt x="1322917" y="3596217"/>
                  <a:pt x="1574800" y="3416300"/>
                </a:cubicBezTo>
                <a:cubicBezTo>
                  <a:pt x="1826683" y="3236383"/>
                  <a:pt x="2271183" y="3331633"/>
                  <a:pt x="2501900" y="3086100"/>
                </a:cubicBezTo>
                <a:cubicBezTo>
                  <a:pt x="2732617" y="2840567"/>
                  <a:pt x="2925233" y="2302933"/>
                  <a:pt x="2959100" y="1943100"/>
                </a:cubicBezTo>
                <a:cubicBezTo>
                  <a:pt x="2992967" y="1583267"/>
                  <a:pt x="2986617" y="1153583"/>
                  <a:pt x="2705100" y="927100"/>
                </a:cubicBezTo>
                <a:cubicBezTo>
                  <a:pt x="2423583" y="700617"/>
                  <a:pt x="1672167" y="651933"/>
                  <a:pt x="1270000" y="584200"/>
                </a:cubicBezTo>
                <a:cubicBezTo>
                  <a:pt x="867833" y="516467"/>
                  <a:pt x="503767" y="618067"/>
                  <a:pt x="292100" y="520700"/>
                </a:cubicBezTo>
                <a:cubicBezTo>
                  <a:pt x="80433" y="423333"/>
                  <a:pt x="40216" y="211666"/>
                  <a:pt x="0" y="0"/>
                </a:cubicBezTo>
              </a:path>
            </a:pathLst>
          </a:custGeom>
          <a:noFill/>
          <a:ln w="28575">
            <a:solidFill>
              <a:srgbClr val="FFC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Freeform: Shape 7">
            <a:extLst>
              <a:ext uri="{FF2B5EF4-FFF2-40B4-BE49-F238E27FC236}">
                <a16:creationId xmlns:a16="http://schemas.microsoft.com/office/drawing/2014/main" id="{76D699FC-740E-41B2-9FEB-B4D761F065DE}"/>
              </a:ext>
            </a:extLst>
          </p:cNvPr>
          <p:cNvSpPr/>
          <p:nvPr/>
        </p:nvSpPr>
        <p:spPr>
          <a:xfrm>
            <a:off x="6718300" y="1993900"/>
            <a:ext cx="2438518" cy="4305300"/>
          </a:xfrm>
          <a:custGeom>
            <a:avLst/>
            <a:gdLst>
              <a:gd name="connsiteX0" fmla="*/ 0 w 2438518"/>
              <a:gd name="connsiteY0" fmla="*/ 4305300 h 4305300"/>
              <a:gd name="connsiteX1" fmla="*/ 469900 w 2438518"/>
              <a:gd name="connsiteY1" fmla="*/ 3784600 h 4305300"/>
              <a:gd name="connsiteX2" fmla="*/ 1727200 w 2438518"/>
              <a:gd name="connsiteY2" fmla="*/ 3517900 h 4305300"/>
              <a:gd name="connsiteX3" fmla="*/ 2324100 w 2438518"/>
              <a:gd name="connsiteY3" fmla="*/ 2184400 h 4305300"/>
              <a:gd name="connsiteX4" fmla="*/ 2336800 w 2438518"/>
              <a:gd name="connsiteY4" fmla="*/ 939800 h 4305300"/>
              <a:gd name="connsiteX5" fmla="*/ 1257300 w 2438518"/>
              <a:gd name="connsiteY5" fmla="*/ 381000 h 4305300"/>
              <a:gd name="connsiteX6" fmla="*/ 317500 w 2438518"/>
              <a:gd name="connsiteY6" fmla="*/ 355600 h 4305300"/>
              <a:gd name="connsiteX7" fmla="*/ 0 w 2438518"/>
              <a:gd name="connsiteY7" fmla="*/ 0 h 430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8518" h="4305300">
                <a:moveTo>
                  <a:pt x="0" y="4305300"/>
                </a:moveTo>
                <a:cubicBezTo>
                  <a:pt x="91016" y="4110566"/>
                  <a:pt x="182033" y="3915833"/>
                  <a:pt x="469900" y="3784600"/>
                </a:cubicBezTo>
                <a:cubicBezTo>
                  <a:pt x="757767" y="3653367"/>
                  <a:pt x="1418167" y="3784600"/>
                  <a:pt x="1727200" y="3517900"/>
                </a:cubicBezTo>
                <a:cubicBezTo>
                  <a:pt x="2036233" y="3251200"/>
                  <a:pt x="2222500" y="2614083"/>
                  <a:pt x="2324100" y="2184400"/>
                </a:cubicBezTo>
                <a:cubicBezTo>
                  <a:pt x="2425700" y="1754717"/>
                  <a:pt x="2514600" y="1240367"/>
                  <a:pt x="2336800" y="939800"/>
                </a:cubicBezTo>
                <a:cubicBezTo>
                  <a:pt x="2159000" y="639233"/>
                  <a:pt x="1593850" y="478367"/>
                  <a:pt x="1257300" y="381000"/>
                </a:cubicBezTo>
                <a:cubicBezTo>
                  <a:pt x="920750" y="283633"/>
                  <a:pt x="527050" y="419100"/>
                  <a:pt x="317500" y="355600"/>
                </a:cubicBezTo>
                <a:cubicBezTo>
                  <a:pt x="107950" y="292100"/>
                  <a:pt x="53975" y="146050"/>
                  <a:pt x="0" y="0"/>
                </a:cubicBezTo>
              </a:path>
            </a:pathLst>
          </a:custGeom>
          <a:noFill/>
          <a:ln w="28575">
            <a:solidFill>
              <a:srgbClr val="FFC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9075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4"/>
                                        </p:tgtEl>
                                        <p:attrNameLst>
                                          <p:attrName>style.visibility</p:attrName>
                                        </p:attrNameLst>
                                      </p:cBhvr>
                                      <p:to>
                                        <p:strVal val="visible"/>
                                      </p:to>
                                    </p:set>
                                    <p:animEffect transition="in" filter="fade">
                                      <p:cBhvr>
                                        <p:cTn id="7" dur="1000"/>
                                        <p:tgtEl>
                                          <p:spTgt spid="4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9"/>
                                        </p:tgtEl>
                                        <p:attrNameLst>
                                          <p:attrName>style.visibility</p:attrName>
                                        </p:attrNameLst>
                                      </p:cBhvr>
                                      <p:to>
                                        <p:strVal val="visible"/>
                                      </p:to>
                                    </p:set>
                                    <p:animEffect transition="in" filter="fade">
                                      <p:cBhvr>
                                        <p:cTn id="12" dur="1000"/>
                                        <p:tgtEl>
                                          <p:spTgt spid="409"/>
                                        </p:tgtEl>
                                      </p:cBhvr>
                                    </p:animEffect>
                                  </p:childTnLst>
                                </p:cTn>
                              </p:par>
                              <p:par>
                                <p:cTn id="13" presetID="10" presetClass="entr" presetSubtype="0" fill="hold" nodeType="withEffect">
                                  <p:stCondLst>
                                    <p:cond delay="0"/>
                                  </p:stCondLst>
                                  <p:childTnLst>
                                    <p:set>
                                      <p:cBhvr>
                                        <p:cTn id="14" dur="1" fill="hold">
                                          <p:stCondLst>
                                            <p:cond delay="0"/>
                                          </p:stCondLst>
                                        </p:cTn>
                                        <p:tgtEl>
                                          <p:spTgt spid="423"/>
                                        </p:tgtEl>
                                        <p:attrNameLst>
                                          <p:attrName>style.visibility</p:attrName>
                                        </p:attrNameLst>
                                      </p:cBhvr>
                                      <p:to>
                                        <p:strVal val="visible"/>
                                      </p:to>
                                    </p:set>
                                    <p:animEffect transition="in" filter="fade">
                                      <p:cBhvr>
                                        <p:cTn id="15" dur="1000"/>
                                        <p:tgtEl>
                                          <p:spTgt spid="42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33"/>
                                        </p:tgtEl>
                                        <p:attrNameLst>
                                          <p:attrName>style.visibility</p:attrName>
                                        </p:attrNameLst>
                                      </p:cBhvr>
                                      <p:to>
                                        <p:strVal val="visible"/>
                                      </p:to>
                                    </p:set>
                                    <p:animEffect transition="in" filter="fade">
                                      <p:cBhvr>
                                        <p:cTn id="20" dur="1000"/>
                                        <p:tgtEl>
                                          <p:spTgt spid="433"/>
                                        </p:tgtEl>
                                      </p:cBhvr>
                                    </p:animEffect>
                                  </p:childTnLst>
                                </p:cTn>
                              </p:par>
                              <p:par>
                                <p:cTn id="21" presetID="10" presetClass="entr" presetSubtype="0" fill="hold" nodeType="withEffect">
                                  <p:stCondLst>
                                    <p:cond delay="0"/>
                                  </p:stCondLst>
                                  <p:childTnLst>
                                    <p:set>
                                      <p:cBhvr>
                                        <p:cTn id="22" dur="1" fill="hold">
                                          <p:stCondLst>
                                            <p:cond delay="0"/>
                                          </p:stCondLst>
                                        </p:cTn>
                                        <p:tgtEl>
                                          <p:spTgt spid="435"/>
                                        </p:tgtEl>
                                        <p:attrNameLst>
                                          <p:attrName>style.visibility</p:attrName>
                                        </p:attrNameLst>
                                      </p:cBhvr>
                                      <p:to>
                                        <p:strVal val="visible"/>
                                      </p:to>
                                    </p:set>
                                    <p:animEffect transition="in" filter="fade">
                                      <p:cBhvr>
                                        <p:cTn id="23" dur="1000"/>
                                        <p:tgtEl>
                                          <p:spTgt spid="435"/>
                                        </p:tgtEl>
                                      </p:cBhvr>
                                    </p:animEffect>
                                  </p:childTnLst>
                                </p:cTn>
                              </p:par>
                              <p:par>
                                <p:cTn id="24" presetID="10" presetClass="entr" presetSubtype="0" fill="hold" nodeType="withEffect">
                                  <p:stCondLst>
                                    <p:cond delay="0"/>
                                  </p:stCondLst>
                                  <p:childTnLst>
                                    <p:set>
                                      <p:cBhvr>
                                        <p:cTn id="25" dur="1" fill="hold">
                                          <p:stCondLst>
                                            <p:cond delay="0"/>
                                          </p:stCondLst>
                                        </p:cTn>
                                        <p:tgtEl>
                                          <p:spTgt spid="437"/>
                                        </p:tgtEl>
                                        <p:attrNameLst>
                                          <p:attrName>style.visibility</p:attrName>
                                        </p:attrNameLst>
                                      </p:cBhvr>
                                      <p:to>
                                        <p:strVal val="visible"/>
                                      </p:to>
                                    </p:set>
                                    <p:animEffect transition="in" filter="fade">
                                      <p:cBhvr>
                                        <p:cTn id="26" dur="1000"/>
                                        <p:tgtEl>
                                          <p:spTgt spid="437"/>
                                        </p:tgtEl>
                                      </p:cBhvr>
                                    </p:animEffect>
                                  </p:childTnLst>
                                </p:cTn>
                              </p:par>
                              <p:par>
                                <p:cTn id="27" presetID="10" presetClass="entr" presetSubtype="0" fill="hold" nodeType="withEffect">
                                  <p:stCondLst>
                                    <p:cond delay="0"/>
                                  </p:stCondLst>
                                  <p:childTnLst>
                                    <p:set>
                                      <p:cBhvr>
                                        <p:cTn id="28" dur="1" fill="hold">
                                          <p:stCondLst>
                                            <p:cond delay="0"/>
                                          </p:stCondLst>
                                        </p:cTn>
                                        <p:tgtEl>
                                          <p:spTgt spid="439"/>
                                        </p:tgtEl>
                                        <p:attrNameLst>
                                          <p:attrName>style.visibility</p:attrName>
                                        </p:attrNameLst>
                                      </p:cBhvr>
                                      <p:to>
                                        <p:strVal val="visible"/>
                                      </p:to>
                                    </p:set>
                                    <p:animEffect transition="in" filter="fade">
                                      <p:cBhvr>
                                        <p:cTn id="29" dur="1000"/>
                                        <p:tgtEl>
                                          <p:spTgt spid="43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26"/>
                                        </p:tgtEl>
                                        <p:attrNameLst>
                                          <p:attrName>style.visibility</p:attrName>
                                        </p:attrNameLst>
                                      </p:cBhvr>
                                      <p:to>
                                        <p:strVal val="visible"/>
                                      </p:to>
                                    </p:set>
                                    <p:animEffect transition="in" filter="fade">
                                      <p:cBhvr>
                                        <p:cTn id="34" dur="1000"/>
                                        <p:tgtEl>
                                          <p:spTgt spid="426"/>
                                        </p:tgtEl>
                                      </p:cBhvr>
                                    </p:animEffect>
                                  </p:childTnLst>
                                </p:cTn>
                              </p:par>
                              <p:par>
                                <p:cTn id="35" presetID="10" presetClass="entr" presetSubtype="0" fill="hold" nodeType="withEffect">
                                  <p:stCondLst>
                                    <p:cond delay="0"/>
                                  </p:stCondLst>
                                  <p:childTnLst>
                                    <p:set>
                                      <p:cBhvr>
                                        <p:cTn id="36" dur="1" fill="hold">
                                          <p:stCondLst>
                                            <p:cond delay="0"/>
                                          </p:stCondLst>
                                        </p:cTn>
                                        <p:tgtEl>
                                          <p:spTgt spid="406"/>
                                        </p:tgtEl>
                                        <p:attrNameLst>
                                          <p:attrName>style.visibility</p:attrName>
                                        </p:attrNameLst>
                                      </p:cBhvr>
                                      <p:to>
                                        <p:strVal val="visible"/>
                                      </p:to>
                                    </p:set>
                                    <p:animEffect transition="in" filter="fade">
                                      <p:cBhvr>
                                        <p:cTn id="37" dur="1"/>
                                        <p:tgtEl>
                                          <p:spTgt spid="40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41"/>
                                        </p:tgtEl>
                                        <p:attrNameLst>
                                          <p:attrName>style.visibility</p:attrName>
                                        </p:attrNameLst>
                                      </p:cBhvr>
                                      <p:to>
                                        <p:strVal val="visible"/>
                                      </p:to>
                                    </p:set>
                                    <p:animEffect transition="in" filter="fade">
                                      <p:cBhvr>
                                        <p:cTn id="42" dur="1000"/>
                                        <p:tgtEl>
                                          <p:spTgt spid="441"/>
                                        </p:tgtEl>
                                      </p:cBhvr>
                                    </p:animEffect>
                                  </p:childTnLst>
                                </p:cTn>
                              </p:par>
                              <p:par>
                                <p:cTn id="43" presetID="10" presetClass="entr" presetSubtype="0" fill="hold" nodeType="withEffect">
                                  <p:stCondLst>
                                    <p:cond delay="0"/>
                                  </p:stCondLst>
                                  <p:childTnLst>
                                    <p:set>
                                      <p:cBhvr>
                                        <p:cTn id="44" dur="1" fill="hold">
                                          <p:stCondLst>
                                            <p:cond delay="0"/>
                                          </p:stCondLst>
                                        </p:cTn>
                                        <p:tgtEl>
                                          <p:spTgt spid="443"/>
                                        </p:tgtEl>
                                        <p:attrNameLst>
                                          <p:attrName>style.visibility</p:attrName>
                                        </p:attrNameLst>
                                      </p:cBhvr>
                                      <p:to>
                                        <p:strVal val="visible"/>
                                      </p:to>
                                    </p:set>
                                    <p:animEffect transition="in" filter="fade">
                                      <p:cBhvr>
                                        <p:cTn id="45" dur="1000"/>
                                        <p:tgtEl>
                                          <p:spTgt spid="443"/>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8"/>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D16D8-25DE-49D1-85E8-68F8B45ED459}"/>
              </a:ext>
            </a:extLst>
          </p:cNvPr>
          <p:cNvSpPr>
            <a:spLocks noGrp="1"/>
          </p:cNvSpPr>
          <p:nvPr>
            <p:ph type="title"/>
          </p:nvPr>
        </p:nvSpPr>
        <p:spPr>
          <a:xfrm>
            <a:off x="93147" y="292323"/>
            <a:ext cx="6079297" cy="763600"/>
          </a:xfrm>
        </p:spPr>
        <p:txBody>
          <a:bodyPr/>
          <a:lstStyle/>
          <a:p>
            <a:r>
              <a:rPr lang="en-GB" dirty="0"/>
              <a:t>Doing “stats” by hand</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86D646BD-0A59-4BB9-934F-BE300E4FE01E}"/>
                  </a:ext>
                </a:extLst>
              </p:cNvPr>
              <p:cNvSpPr>
                <a:spLocks noGrp="1"/>
              </p:cNvSpPr>
              <p:nvPr>
                <p:ph type="body" idx="1"/>
              </p:nvPr>
            </p:nvSpPr>
            <p:spPr>
              <a:xfrm>
                <a:off x="93147" y="1536633"/>
                <a:ext cx="6079297" cy="5029044"/>
              </a:xfrm>
            </p:spPr>
            <p:txBody>
              <a:bodyPr/>
              <a:lstStyle/>
              <a:p>
                <a:pPr marL="152396" indent="0">
                  <a:buNone/>
                </a:pPr>
                <a:r>
                  <a:rPr lang="en-GB" dirty="0"/>
                  <a:t>Remember your straight line equation:</a:t>
                </a:r>
              </a:p>
              <a:p>
                <a:pPr marL="152396" indent="0">
                  <a:buNone/>
                </a:pPr>
                <a:endParaRPr lang="en-GB" i="1" dirty="0"/>
              </a:p>
              <a:p>
                <a:pPr marL="152396" indent="0">
                  <a:buNone/>
                </a:pP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𝑦</m:t>
                          </m:r>
                        </m:e>
                        <m:sub>
                          <m:r>
                            <a:rPr lang="en-GB" i="1">
                              <a:latin typeface="Cambria Math" panose="02040503050406030204" pitchFamily="18" charset="0"/>
                            </a:rPr>
                            <m:t>𝑖</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sSub>
                        <m:sSubPr>
                          <m:ctrlPr>
                            <a:rPr lang="en-GB" i="1">
                              <a:latin typeface="Cambria Math" panose="02040503050406030204" pitchFamily="18" charset="0"/>
                            </a:rPr>
                          </m:ctrlPr>
                        </m:sSubPr>
                        <m:e>
                          <m:r>
                            <a:rPr lang="en-GB" i="1">
                              <a:latin typeface="Cambria Math" panose="02040503050406030204" pitchFamily="18" charset="0"/>
                            </a:rPr>
                            <m:t>𝑋</m:t>
                          </m:r>
                        </m:e>
                        <m:sub>
                          <m:r>
                            <a:rPr lang="en-GB" i="1">
                              <a:latin typeface="Cambria Math" panose="02040503050406030204" pitchFamily="18" charset="0"/>
                            </a:rPr>
                            <m:t>𝑖</m:t>
                          </m:r>
                        </m:sub>
                      </m:sSub>
                    </m:oMath>
                  </m:oMathPara>
                </a14:m>
                <a:endParaRPr lang="en-GB" sz="1800" dirty="0"/>
              </a:p>
              <a:p>
                <a:pPr marL="795847" lvl="1" indent="0">
                  <a:buNone/>
                </a:pPr>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𝑦</m:t>
                        </m:r>
                      </m:e>
                      <m:sub>
                        <m:r>
                          <a:rPr lang="en-GB" i="1">
                            <a:latin typeface="Cambria Math" panose="02040503050406030204" pitchFamily="18" charset="0"/>
                          </a:rPr>
                          <m:t>𝑖</m:t>
                        </m:r>
                      </m:sub>
                    </m:sSub>
                  </m:oMath>
                </a14:m>
                <a:r>
                  <a:rPr lang="en-GB" dirty="0"/>
                  <a:t> = Deon’s height</a:t>
                </a:r>
              </a:p>
              <a:p>
                <a:pPr marL="795847" lvl="1" indent="0">
                  <a:buNone/>
                </a:pP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𝑋</m:t>
                        </m:r>
                      </m:e>
                      <m:sub>
                        <m:r>
                          <a:rPr lang="en-GB" i="1">
                            <a:latin typeface="Cambria Math" panose="02040503050406030204" pitchFamily="18" charset="0"/>
                          </a:rPr>
                          <m:t>𝑖</m:t>
                        </m:r>
                      </m:sub>
                    </m:sSub>
                  </m:oMath>
                </a14:m>
                <a:r>
                  <a:rPr lang="en-GB" dirty="0"/>
                  <a:t> = Deon’s age</a:t>
                </a:r>
              </a:p>
              <a:p>
                <a:pPr marL="795847" lvl="1" indent="0">
                  <a:buNone/>
                </a:pP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oMath>
                </a14:m>
                <a:r>
                  <a:rPr lang="en-GB" dirty="0"/>
                  <a:t> = y-intercept </a:t>
                </a:r>
                <a:br>
                  <a:rPr lang="en-GB" dirty="0"/>
                </a:br>
                <a:r>
                  <a:rPr lang="en-GB" dirty="0"/>
                  <a:t>(I was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oMath>
                </a14:m>
                <a:r>
                  <a:rPr lang="en-GB" b="1" i="1" dirty="0"/>
                  <a:t> </a:t>
                </a:r>
                <a:r>
                  <a:rPr lang="en-GB" dirty="0"/>
                  <a:t>tall when I was born)</a:t>
                </a:r>
                <a:endParaRPr lang="en-GB" i="1" dirty="0">
                  <a:latin typeface="Cambria Math" panose="02040503050406030204" pitchFamily="18" charset="0"/>
                </a:endParaRPr>
              </a:p>
              <a:p>
                <a:pPr marL="795847" lvl="1" indent="0">
                  <a:buNone/>
                </a:pP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oMath>
                </a14:m>
                <a:r>
                  <a:rPr lang="en-GB" dirty="0"/>
                  <a:t> = Slope </a:t>
                </a:r>
                <a:br>
                  <a:rPr lang="en-GB" dirty="0"/>
                </a:br>
                <a:r>
                  <a:rPr lang="en-GB" dirty="0"/>
                  <a:t>(aging 1 year increased my height by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oMath>
                </a14:m>
                <a:r>
                  <a:rPr lang="en-GB" dirty="0"/>
                  <a:t>)</a:t>
                </a:r>
              </a:p>
              <a:p>
                <a:pPr marL="795847" lvl="1" indent="0">
                  <a:buNone/>
                </a:pPr>
                <a:endParaRPr lang="en-GB" dirty="0"/>
              </a:p>
            </p:txBody>
          </p:sp>
        </mc:Choice>
        <mc:Fallback xmlns="">
          <p:sp>
            <p:nvSpPr>
              <p:cNvPr id="3" name="Text Placeholder 2">
                <a:extLst>
                  <a:ext uri="{FF2B5EF4-FFF2-40B4-BE49-F238E27FC236}">
                    <a16:creationId xmlns:a16="http://schemas.microsoft.com/office/drawing/2014/main" id="{86D646BD-0A59-4BB9-934F-BE300E4FE01E}"/>
                  </a:ext>
                </a:extLst>
              </p:cNvPr>
              <p:cNvSpPr>
                <a:spLocks noGrp="1" noRot="1" noChangeAspect="1" noMove="1" noResize="1" noEditPoints="1" noAdjustHandles="1" noChangeArrowheads="1" noChangeShapeType="1" noTextEdit="1"/>
              </p:cNvSpPr>
              <p:nvPr>
                <p:ph type="body" idx="1"/>
              </p:nvPr>
            </p:nvSpPr>
            <p:spPr>
              <a:xfrm>
                <a:off x="93147" y="1536633"/>
                <a:ext cx="6079297" cy="5029044"/>
              </a:xfrm>
              <a:blipFill>
                <a:blip r:embed="rId2"/>
                <a:stretch>
                  <a:fillRect t="-1091"/>
                </a:stretch>
              </a:blipFill>
            </p:spPr>
            <p:txBody>
              <a:bodyPr/>
              <a:lstStyle/>
              <a:p>
                <a:r>
                  <a:rPr lang="en-GB">
                    <a:noFill/>
                  </a:rPr>
                  <a:t> </a:t>
                </a:r>
              </a:p>
            </p:txBody>
          </p:sp>
        </mc:Fallback>
      </mc:AlternateContent>
      <p:sp>
        <p:nvSpPr>
          <p:cNvPr id="8" name="Google Shape;445;p27">
            <a:extLst>
              <a:ext uri="{FF2B5EF4-FFF2-40B4-BE49-F238E27FC236}">
                <a16:creationId xmlns:a16="http://schemas.microsoft.com/office/drawing/2014/main" id="{673921F7-3F9E-4595-9AC5-03E811771477}"/>
              </a:ext>
            </a:extLst>
          </p:cNvPr>
          <p:cNvSpPr/>
          <p:nvPr/>
        </p:nvSpPr>
        <p:spPr>
          <a:xfrm>
            <a:off x="950704" y="1155978"/>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pic>
        <p:nvPicPr>
          <p:cNvPr id="11" name="Picture 10">
            <a:extLst>
              <a:ext uri="{FF2B5EF4-FFF2-40B4-BE49-F238E27FC236}">
                <a16:creationId xmlns:a16="http://schemas.microsoft.com/office/drawing/2014/main" id="{CB5ED9FC-B131-4697-A7E3-021FC4289FC6}"/>
              </a:ext>
            </a:extLst>
          </p:cNvPr>
          <p:cNvPicPr>
            <a:picLocks noChangeAspect="1"/>
          </p:cNvPicPr>
          <p:nvPr/>
        </p:nvPicPr>
        <p:blipFill>
          <a:blip r:embed="rId3"/>
          <a:stretch>
            <a:fillRect/>
          </a:stretch>
        </p:blipFill>
        <p:spPr>
          <a:xfrm>
            <a:off x="6096000" y="674123"/>
            <a:ext cx="5448772" cy="5745978"/>
          </a:xfrm>
          <a:prstGeom prst="rect">
            <a:avLst/>
          </a:prstGeom>
        </p:spPr>
      </p:pic>
      <p:sp>
        <p:nvSpPr>
          <p:cNvPr id="12" name="Rectangle: Rounded Corners 11">
            <a:extLst>
              <a:ext uri="{FF2B5EF4-FFF2-40B4-BE49-F238E27FC236}">
                <a16:creationId xmlns:a16="http://schemas.microsoft.com/office/drawing/2014/main" id="{7421EF30-7518-449A-8C23-6BCCFC663D14}"/>
              </a:ext>
            </a:extLst>
          </p:cNvPr>
          <p:cNvSpPr/>
          <p:nvPr/>
        </p:nvSpPr>
        <p:spPr>
          <a:xfrm>
            <a:off x="858644" y="3021980"/>
            <a:ext cx="2408663" cy="992459"/>
          </a:xfrm>
          <a:prstGeom prst="round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293E803A-24B7-407B-B48E-91E817B82522}"/>
              </a:ext>
            </a:extLst>
          </p:cNvPr>
          <p:cNvSpPr txBox="1"/>
          <p:nvPr/>
        </p:nvSpPr>
        <p:spPr>
          <a:xfrm>
            <a:off x="4032804" y="3313897"/>
            <a:ext cx="1619434" cy="408623"/>
          </a:xfrm>
          <a:prstGeom prst="roundRect">
            <a:avLst/>
          </a:prstGeom>
          <a:noFill/>
          <a:ln w="19050">
            <a:solidFill>
              <a:srgbClr val="7030A0"/>
            </a:solidFill>
          </a:ln>
        </p:spPr>
        <p:txBody>
          <a:bodyPr wrap="none" rtlCol="0">
            <a:spAutoFit/>
          </a:bodyPr>
          <a:lstStyle/>
          <a:p>
            <a:r>
              <a:rPr lang="en-GB" b="1" i="1" dirty="0"/>
              <a:t>Observed data</a:t>
            </a:r>
          </a:p>
        </p:txBody>
      </p:sp>
      <p:cxnSp>
        <p:nvCxnSpPr>
          <p:cNvPr id="16" name="Straight Arrow Connector 15">
            <a:extLst>
              <a:ext uri="{FF2B5EF4-FFF2-40B4-BE49-F238E27FC236}">
                <a16:creationId xmlns:a16="http://schemas.microsoft.com/office/drawing/2014/main" id="{91DEE06C-C267-40F6-B153-97243000E2EE}"/>
              </a:ext>
            </a:extLst>
          </p:cNvPr>
          <p:cNvCxnSpPr>
            <a:stCxn id="13" idx="1"/>
            <a:endCxn id="12" idx="3"/>
          </p:cNvCxnSpPr>
          <p:nvPr/>
        </p:nvCxnSpPr>
        <p:spPr>
          <a:xfrm flipH="1">
            <a:off x="3267307" y="3518209"/>
            <a:ext cx="765497" cy="1"/>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Rounded Corners 16">
            <a:extLst>
              <a:ext uri="{FF2B5EF4-FFF2-40B4-BE49-F238E27FC236}">
                <a16:creationId xmlns:a16="http://schemas.microsoft.com/office/drawing/2014/main" id="{25FCA1D2-D217-4B00-8558-8FFAB987AD53}"/>
              </a:ext>
            </a:extLst>
          </p:cNvPr>
          <p:cNvSpPr/>
          <p:nvPr/>
        </p:nvSpPr>
        <p:spPr>
          <a:xfrm>
            <a:off x="858643" y="4181707"/>
            <a:ext cx="5167687" cy="1728439"/>
          </a:xfrm>
          <a:prstGeom prst="roundRect">
            <a:avLst/>
          </a:prstGeom>
          <a:noFill/>
          <a:ln w="1905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E8EFC0B3-761C-4ADB-A8F1-234B278E0252}"/>
              </a:ext>
            </a:extLst>
          </p:cNvPr>
          <p:cNvSpPr txBox="1"/>
          <p:nvPr/>
        </p:nvSpPr>
        <p:spPr>
          <a:xfrm>
            <a:off x="2510218" y="6259209"/>
            <a:ext cx="1864535" cy="408623"/>
          </a:xfrm>
          <a:prstGeom prst="roundRect">
            <a:avLst/>
          </a:prstGeom>
          <a:noFill/>
          <a:ln w="19050">
            <a:solidFill>
              <a:srgbClr val="002060"/>
            </a:solidFill>
          </a:ln>
        </p:spPr>
        <p:txBody>
          <a:bodyPr wrap="none" rtlCol="0">
            <a:spAutoFit/>
          </a:bodyPr>
          <a:lstStyle/>
          <a:p>
            <a:r>
              <a:rPr lang="en-GB" b="1" i="1" dirty="0"/>
              <a:t>Unobserved data</a:t>
            </a:r>
          </a:p>
        </p:txBody>
      </p:sp>
      <p:cxnSp>
        <p:nvCxnSpPr>
          <p:cNvPr id="19" name="Straight Arrow Connector 18">
            <a:extLst>
              <a:ext uri="{FF2B5EF4-FFF2-40B4-BE49-F238E27FC236}">
                <a16:creationId xmlns:a16="http://schemas.microsoft.com/office/drawing/2014/main" id="{B45E76A0-8499-48F0-AAF7-60838EA8C725}"/>
              </a:ext>
            </a:extLst>
          </p:cNvPr>
          <p:cNvCxnSpPr>
            <a:cxnSpLocks/>
            <a:stCxn id="18" idx="0"/>
            <a:endCxn id="17" idx="2"/>
          </p:cNvCxnSpPr>
          <p:nvPr/>
        </p:nvCxnSpPr>
        <p:spPr>
          <a:xfrm flipV="1">
            <a:off x="3442486" y="5910146"/>
            <a:ext cx="1" cy="349063"/>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469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animBg="1"/>
      <p:bldP spid="13" grpId="0" animBg="1"/>
      <p:bldP spid="17" grpId="0" animBg="1"/>
      <p:bldP spid="1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DD5962F1-70C9-450C-83F4-F339FDE5E07A}"/>
              </a:ext>
            </a:extLst>
          </p:cNvPr>
          <p:cNvPicPr>
            <a:picLocks noChangeAspect="1"/>
          </p:cNvPicPr>
          <p:nvPr/>
        </p:nvPicPr>
        <p:blipFill>
          <a:blip r:embed="rId2"/>
          <a:stretch>
            <a:fillRect/>
          </a:stretch>
        </p:blipFill>
        <p:spPr>
          <a:xfrm>
            <a:off x="6096000" y="674123"/>
            <a:ext cx="5448772" cy="5745978"/>
          </a:xfrm>
          <a:prstGeom prst="rect">
            <a:avLst/>
          </a:prstGeom>
        </p:spPr>
      </p:pic>
      <p:sp>
        <p:nvSpPr>
          <p:cNvPr id="2" name="Title 1">
            <a:extLst>
              <a:ext uri="{FF2B5EF4-FFF2-40B4-BE49-F238E27FC236}">
                <a16:creationId xmlns:a16="http://schemas.microsoft.com/office/drawing/2014/main" id="{20BD16D8-25DE-49D1-85E8-68F8B45ED459}"/>
              </a:ext>
            </a:extLst>
          </p:cNvPr>
          <p:cNvSpPr>
            <a:spLocks noGrp="1"/>
          </p:cNvSpPr>
          <p:nvPr>
            <p:ph type="title"/>
          </p:nvPr>
        </p:nvSpPr>
        <p:spPr>
          <a:xfrm>
            <a:off x="1357018" y="246864"/>
            <a:ext cx="5528000" cy="763600"/>
          </a:xfrm>
        </p:spPr>
        <p:txBody>
          <a:bodyPr/>
          <a:lstStyle/>
          <a:p>
            <a:r>
              <a:rPr lang="en-GB" dirty="0"/>
              <a:t>“Stats” by hand</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86D646BD-0A59-4BB9-934F-BE300E4FE01E}"/>
                  </a:ext>
                </a:extLst>
              </p:cNvPr>
              <p:cNvSpPr>
                <a:spLocks noGrp="1"/>
              </p:cNvSpPr>
              <p:nvPr>
                <p:ph type="body" idx="1"/>
              </p:nvPr>
            </p:nvSpPr>
            <p:spPr>
              <a:xfrm>
                <a:off x="380858" y="1299456"/>
                <a:ext cx="5794700" cy="5120645"/>
              </a:xfrm>
            </p:spPr>
            <p:txBody>
              <a:bodyPr/>
              <a:lstStyle/>
              <a:p>
                <a:pPr marL="152396" indent="0">
                  <a:buNone/>
                </a:pPr>
                <a:r>
                  <a:rPr lang="en-GB" i="1" dirty="0"/>
                  <a:t>Deon’s height =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r>
                      <a:rPr lang="en-GB" i="1">
                        <a:latin typeface="Cambria Math" panose="02040503050406030204" pitchFamily="18" charset="0"/>
                      </a:rPr>
                      <m:t>×</m:t>
                    </m:r>
                  </m:oMath>
                </a14:m>
                <a:r>
                  <a:rPr lang="en-GB" i="1" dirty="0"/>
                  <a:t> Deon’s age</a:t>
                </a:r>
              </a:p>
              <a:p>
                <a:pPr marL="152396" indent="0">
                  <a:buNone/>
                </a:pPr>
                <a:endParaRPr lang="en-GB" sz="2000" dirty="0"/>
              </a:p>
              <a:p>
                <a:pPr marL="152396" indent="0">
                  <a:buNone/>
                </a:pPr>
                <a:r>
                  <a:rPr lang="en-GB" sz="2000" dirty="0"/>
                  <a:t>What is </a:t>
                </a:r>
                <a14:m>
                  <m:oMath xmlns:m="http://schemas.openxmlformats.org/officeDocument/2006/math">
                    <m:sSub>
                      <m:sSubPr>
                        <m:ctrlPr>
                          <a:rPr lang="en-GB" sz="2000" i="1">
                            <a:latin typeface="Cambria Math" panose="02040503050406030204" pitchFamily="18" charset="0"/>
                          </a:rPr>
                        </m:ctrlPr>
                      </m:sSubPr>
                      <m:e>
                        <m:r>
                          <a:rPr lang="en-GB" sz="2000" i="1">
                            <a:latin typeface="Cambria Math" panose="02040503050406030204" pitchFamily="18" charset="0"/>
                          </a:rPr>
                          <m:t>𝛽</m:t>
                        </m:r>
                      </m:e>
                      <m:sub>
                        <m:r>
                          <a:rPr lang="en-GB" sz="2000" i="1">
                            <a:latin typeface="Cambria Math" panose="02040503050406030204" pitchFamily="18" charset="0"/>
                          </a:rPr>
                          <m:t>0</m:t>
                        </m:r>
                      </m:sub>
                    </m:sSub>
                  </m:oMath>
                </a14:m>
                <a:r>
                  <a:rPr lang="en-GB" sz="2000" dirty="0"/>
                  <a:t>?</a:t>
                </a:r>
              </a:p>
              <a:p>
                <a:r>
                  <a:rPr lang="en-GB" sz="2000" dirty="0"/>
                  <a:t>Imagine a line extending down to 0 years old.</a:t>
                </a:r>
              </a:p>
              <a:p>
                <a14:m>
                  <m:oMath xmlns:m="http://schemas.openxmlformats.org/officeDocument/2006/math">
                    <m:sSub>
                      <m:sSubPr>
                        <m:ctrlPr>
                          <a:rPr lang="en-GB" sz="2000" i="1">
                            <a:latin typeface="Cambria Math" panose="02040503050406030204" pitchFamily="18" charset="0"/>
                          </a:rPr>
                        </m:ctrlPr>
                      </m:sSubPr>
                      <m:e>
                        <m:r>
                          <a:rPr lang="en-GB" sz="2000" i="1">
                            <a:latin typeface="Cambria Math" panose="02040503050406030204" pitchFamily="18" charset="0"/>
                          </a:rPr>
                          <m:t>𝛽</m:t>
                        </m:r>
                      </m:e>
                      <m:sub>
                        <m:r>
                          <a:rPr lang="en-GB" sz="2000" i="1">
                            <a:latin typeface="Cambria Math" panose="02040503050406030204" pitchFamily="18" charset="0"/>
                          </a:rPr>
                          <m:t>0</m:t>
                        </m:r>
                      </m:sub>
                    </m:sSub>
                  </m:oMath>
                </a14:m>
                <a:r>
                  <a:rPr lang="en-GB" sz="2000" b="1" i="1" dirty="0"/>
                  <a:t> </a:t>
                </a:r>
                <a:r>
                  <a:rPr lang="en-GB" sz="2000" i="1" dirty="0"/>
                  <a:t>= 50 cm at 0 years old</a:t>
                </a:r>
              </a:p>
              <a:p>
                <a:pPr marL="152396" indent="0">
                  <a:buNone/>
                </a:pPr>
                <a:endParaRPr lang="en-GB" sz="2000" dirty="0"/>
              </a:p>
              <a:p>
                <a:pPr marL="152396" indent="0">
                  <a:buNone/>
                </a:pPr>
                <a:r>
                  <a:rPr lang="en-GB" sz="2000" dirty="0"/>
                  <a:t>What is </a:t>
                </a:r>
                <a14:m>
                  <m:oMath xmlns:m="http://schemas.openxmlformats.org/officeDocument/2006/math">
                    <m:sSub>
                      <m:sSubPr>
                        <m:ctrlPr>
                          <a:rPr lang="en-GB" sz="2000" i="1">
                            <a:latin typeface="Cambria Math" panose="02040503050406030204" pitchFamily="18" charset="0"/>
                          </a:rPr>
                        </m:ctrlPr>
                      </m:sSubPr>
                      <m:e>
                        <m:r>
                          <a:rPr lang="en-GB" sz="2000" i="1">
                            <a:latin typeface="Cambria Math" panose="02040503050406030204" pitchFamily="18" charset="0"/>
                          </a:rPr>
                          <m:t>𝛽</m:t>
                        </m:r>
                      </m:e>
                      <m:sub>
                        <m:r>
                          <a:rPr lang="en-GB" sz="2000" i="1">
                            <a:latin typeface="Cambria Math" panose="02040503050406030204" pitchFamily="18" charset="0"/>
                          </a:rPr>
                          <m:t>1</m:t>
                        </m:r>
                      </m:sub>
                    </m:sSub>
                  </m:oMath>
                </a14:m>
                <a:r>
                  <a:rPr lang="en-GB" sz="2000" dirty="0"/>
                  <a:t>?</a:t>
                </a:r>
              </a:p>
              <a:p>
                <a:r>
                  <a:rPr lang="en-GB" sz="2000" dirty="0"/>
                  <a:t>80 cm – 65 cm = 15 cm grown in one year</a:t>
                </a:r>
              </a:p>
              <a:p>
                <a14:m>
                  <m:oMath xmlns:m="http://schemas.openxmlformats.org/officeDocument/2006/math">
                    <m:sSub>
                      <m:sSubPr>
                        <m:ctrlPr>
                          <a:rPr lang="en-GB" sz="2000" i="1">
                            <a:latin typeface="Cambria Math" panose="02040503050406030204" pitchFamily="18" charset="0"/>
                          </a:rPr>
                        </m:ctrlPr>
                      </m:sSubPr>
                      <m:e>
                        <m:r>
                          <a:rPr lang="en-GB" sz="2000" i="1">
                            <a:latin typeface="Cambria Math" panose="02040503050406030204" pitchFamily="18" charset="0"/>
                          </a:rPr>
                          <m:t>𝛽</m:t>
                        </m:r>
                      </m:e>
                      <m:sub>
                        <m:r>
                          <a:rPr lang="en-GB" sz="2000" i="1">
                            <a:latin typeface="Cambria Math" panose="02040503050406030204" pitchFamily="18" charset="0"/>
                          </a:rPr>
                          <m:t>1</m:t>
                        </m:r>
                      </m:sub>
                    </m:sSub>
                  </m:oMath>
                </a14:m>
                <a:r>
                  <a:rPr lang="en-GB" sz="2000" b="1" i="1" dirty="0"/>
                  <a:t> </a:t>
                </a:r>
                <a:r>
                  <a:rPr lang="en-GB" sz="2000" i="1" dirty="0"/>
                  <a:t>= 15 cm per year</a:t>
                </a:r>
                <a:endParaRPr lang="en-GB" sz="2000" dirty="0"/>
              </a:p>
              <a:p>
                <a:pPr marL="152396" indent="0">
                  <a:buNone/>
                </a:pPr>
                <a:endParaRPr lang="en-GB" sz="2000" b="1" i="1" dirty="0"/>
              </a:p>
              <a:p>
                <a:pPr marL="152396" indent="0">
                  <a:buNone/>
                </a:pPr>
                <a:r>
                  <a:rPr lang="en-GB" sz="2000" b="1" i="1" dirty="0"/>
                  <a:t>We now have an association.</a:t>
                </a:r>
              </a:p>
              <a:p>
                <a:pPr marL="152396" indent="0">
                  <a:buNone/>
                </a:pPr>
                <a:endParaRPr lang="en-GB" sz="2000" b="1" i="1" dirty="0"/>
              </a:p>
              <a:p>
                <a:pPr marL="152396" indent="0">
                  <a:buNone/>
                </a:pPr>
                <a:r>
                  <a:rPr lang="en-GB" sz="2000" dirty="0"/>
                  <a:t>We can use this to make predictions:</a:t>
                </a:r>
              </a:p>
              <a:p>
                <a:r>
                  <a:rPr lang="en-GB" sz="2000" dirty="0"/>
                  <a:t>How tall was I at 6 years old?</a:t>
                </a:r>
              </a:p>
              <a:p>
                <a:r>
                  <a:rPr lang="en-GB" sz="2000" i="1" dirty="0"/>
                  <a:t>Height =  50 + 15 </a:t>
                </a:r>
                <a14:m>
                  <m:oMath xmlns:m="http://schemas.openxmlformats.org/officeDocument/2006/math">
                    <m:r>
                      <a:rPr lang="en-GB" sz="2000" i="1">
                        <a:latin typeface="Cambria Math" panose="02040503050406030204" pitchFamily="18" charset="0"/>
                      </a:rPr>
                      <m:t>×</m:t>
                    </m:r>
                  </m:oMath>
                </a14:m>
                <a:r>
                  <a:rPr lang="en-GB" sz="2000" i="1" dirty="0"/>
                  <a:t> 6 = 140 cm</a:t>
                </a:r>
              </a:p>
              <a:p>
                <a:endParaRPr lang="en-GB" sz="2000" b="1" i="1" dirty="0"/>
              </a:p>
              <a:p>
                <a:r>
                  <a:rPr lang="en-GB" sz="2000" dirty="0"/>
                  <a:t>How tall will I be when I am 120?</a:t>
                </a:r>
              </a:p>
              <a:p>
                <a:r>
                  <a:rPr lang="en-GB" sz="2000" i="1" dirty="0"/>
                  <a:t>Height = 50 + 15 </a:t>
                </a:r>
                <a14:m>
                  <m:oMath xmlns:m="http://schemas.openxmlformats.org/officeDocument/2006/math">
                    <m:r>
                      <a:rPr lang="en-GB" sz="2000" i="1">
                        <a:latin typeface="Cambria Math" panose="02040503050406030204" pitchFamily="18" charset="0"/>
                      </a:rPr>
                      <m:t>×</m:t>
                    </m:r>
                  </m:oMath>
                </a14:m>
                <a:r>
                  <a:rPr lang="en-GB" sz="2000" i="1" dirty="0"/>
                  <a:t> 120 = </a:t>
                </a:r>
                <a:r>
                  <a:rPr lang="en-GB" sz="2000" b="1" i="1" dirty="0"/>
                  <a:t>1850 cm</a:t>
                </a:r>
              </a:p>
              <a:p>
                <a:r>
                  <a:rPr lang="en-GB" sz="2000" dirty="0"/>
                  <a:t>Be very careful when predicting</a:t>
                </a:r>
              </a:p>
              <a:p>
                <a:pPr marL="152396" indent="0">
                  <a:buNone/>
                </a:pPr>
                <a:endParaRPr lang="en-GB" sz="2000" dirty="0"/>
              </a:p>
            </p:txBody>
          </p:sp>
        </mc:Choice>
        <mc:Fallback xmlns="">
          <p:sp>
            <p:nvSpPr>
              <p:cNvPr id="3" name="Text Placeholder 2">
                <a:extLst>
                  <a:ext uri="{FF2B5EF4-FFF2-40B4-BE49-F238E27FC236}">
                    <a16:creationId xmlns:a16="http://schemas.microsoft.com/office/drawing/2014/main" id="{86D646BD-0A59-4BB9-934F-BE300E4FE01E}"/>
                  </a:ext>
                </a:extLst>
              </p:cNvPr>
              <p:cNvSpPr>
                <a:spLocks noGrp="1" noRot="1" noChangeAspect="1" noMove="1" noResize="1" noEditPoints="1" noAdjustHandles="1" noChangeArrowheads="1" noChangeShapeType="1" noTextEdit="1"/>
              </p:cNvSpPr>
              <p:nvPr>
                <p:ph type="body" idx="1"/>
              </p:nvPr>
            </p:nvSpPr>
            <p:spPr>
              <a:xfrm>
                <a:off x="380858" y="1299456"/>
                <a:ext cx="5794700" cy="5120645"/>
              </a:xfrm>
              <a:blipFill>
                <a:blip r:embed="rId3"/>
                <a:stretch>
                  <a:fillRect t="-1071" r="-1472" b="-8810"/>
                </a:stretch>
              </a:blipFill>
            </p:spPr>
            <p:txBody>
              <a:bodyPr/>
              <a:lstStyle/>
              <a:p>
                <a:r>
                  <a:rPr lang="en-GB">
                    <a:noFill/>
                  </a:rPr>
                  <a:t> </a:t>
                </a:r>
              </a:p>
            </p:txBody>
          </p:sp>
        </mc:Fallback>
      </mc:AlternateContent>
      <p:cxnSp>
        <p:nvCxnSpPr>
          <p:cNvPr id="5" name="Straight Connector 4">
            <a:extLst>
              <a:ext uri="{FF2B5EF4-FFF2-40B4-BE49-F238E27FC236}">
                <a16:creationId xmlns:a16="http://schemas.microsoft.com/office/drawing/2014/main" id="{6B1954B3-29C7-490E-9B7B-DF1C0DF76F30}"/>
              </a:ext>
            </a:extLst>
          </p:cNvPr>
          <p:cNvCxnSpPr>
            <a:cxnSpLocks/>
          </p:cNvCxnSpPr>
          <p:nvPr/>
        </p:nvCxnSpPr>
        <p:spPr>
          <a:xfrm flipV="1">
            <a:off x="6978589" y="1004325"/>
            <a:ext cx="4261840" cy="46612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Google Shape;445;p27">
            <a:extLst>
              <a:ext uri="{FF2B5EF4-FFF2-40B4-BE49-F238E27FC236}">
                <a16:creationId xmlns:a16="http://schemas.microsoft.com/office/drawing/2014/main" id="{4A722E0A-F61E-4696-A41A-7D03644F0A9D}"/>
              </a:ext>
            </a:extLst>
          </p:cNvPr>
          <p:cNvSpPr/>
          <p:nvPr/>
        </p:nvSpPr>
        <p:spPr>
          <a:xfrm>
            <a:off x="1529792" y="1060028"/>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
        <p:nvSpPr>
          <p:cNvPr id="4" name="TextBox 3">
            <a:extLst>
              <a:ext uri="{FF2B5EF4-FFF2-40B4-BE49-F238E27FC236}">
                <a16:creationId xmlns:a16="http://schemas.microsoft.com/office/drawing/2014/main" id="{24C0946D-1EB7-4776-984C-6A27D90DD6F7}"/>
              </a:ext>
            </a:extLst>
          </p:cNvPr>
          <p:cNvSpPr txBox="1"/>
          <p:nvPr/>
        </p:nvSpPr>
        <p:spPr>
          <a:xfrm>
            <a:off x="7634815" y="2734765"/>
            <a:ext cx="2949388" cy="1200329"/>
          </a:xfrm>
          <a:prstGeom prst="rect">
            <a:avLst/>
          </a:prstGeom>
          <a:solidFill>
            <a:schemeClr val="bg1"/>
          </a:solidFill>
          <a:ln w="38100">
            <a:solidFill>
              <a:srgbClr val="6600CC"/>
            </a:solidFill>
          </a:ln>
        </p:spPr>
        <p:txBody>
          <a:bodyPr wrap="square" rtlCol="0">
            <a:spAutoFit/>
          </a:bodyPr>
          <a:lstStyle/>
          <a:p>
            <a:pPr algn="ctr"/>
            <a:r>
              <a:rPr lang="en-GB" dirty="0"/>
              <a:t>You will never see data with such a “clean” relationship in the real world. If you do, it’s almost certainly fake.</a:t>
            </a:r>
          </a:p>
        </p:txBody>
      </p:sp>
    </p:spTree>
    <p:extLst>
      <p:ext uri="{BB962C8B-B14F-4D97-AF65-F5344CB8AC3E}">
        <p14:creationId xmlns:p14="http://schemas.microsoft.com/office/powerpoint/2010/main" val="1592804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640A2-AE1F-447E-8F8A-8145AD546D18}"/>
              </a:ext>
            </a:extLst>
          </p:cNvPr>
          <p:cNvSpPr>
            <a:spLocks noGrp="1"/>
          </p:cNvSpPr>
          <p:nvPr>
            <p:ph type="title"/>
          </p:nvPr>
        </p:nvSpPr>
        <p:spPr>
          <a:xfrm>
            <a:off x="962010" y="523217"/>
            <a:ext cx="3331210" cy="763600"/>
          </a:xfrm>
        </p:spPr>
        <p:txBody>
          <a:bodyPr/>
          <a:lstStyle/>
          <a:p>
            <a:r>
              <a:rPr lang="en-GB" dirty="0"/>
              <a:t>More realism</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367CF318-607C-4E7C-9B57-B09BFBFA1184}"/>
                  </a:ext>
                </a:extLst>
              </p:cNvPr>
              <p:cNvSpPr>
                <a:spLocks noGrp="1"/>
              </p:cNvSpPr>
              <p:nvPr>
                <p:ph type="body" idx="1"/>
              </p:nvPr>
            </p:nvSpPr>
            <p:spPr>
              <a:xfrm>
                <a:off x="415600" y="1536633"/>
                <a:ext cx="5171161" cy="4555200"/>
              </a:xfrm>
            </p:spPr>
            <p:txBody>
              <a:bodyPr/>
              <a:lstStyle/>
              <a:p>
                <a:pPr marL="152396" indent="0">
                  <a:buNone/>
                </a:pPr>
                <a:r>
                  <a:rPr lang="en-GB" dirty="0"/>
                  <a:t>Statistics tries to find associations by estimating </a:t>
                </a:r>
                <a:r>
                  <a:rPr lang="en-GB" b="1" i="1" dirty="0">
                    <a:solidFill>
                      <a:srgbClr val="7030A0"/>
                    </a:solidFill>
                  </a:rPr>
                  <a:t>unobserved</a:t>
                </a:r>
                <a:r>
                  <a:rPr lang="en-GB" dirty="0"/>
                  <a:t> data using </a:t>
                </a:r>
                <a:r>
                  <a:rPr lang="en-GB" b="1" i="1" dirty="0">
                    <a:solidFill>
                      <a:srgbClr val="7030A0"/>
                    </a:solidFill>
                  </a:rPr>
                  <a:t>observed</a:t>
                </a:r>
                <a:r>
                  <a:rPr lang="en-GB" dirty="0"/>
                  <a:t> data (with variation).</a:t>
                </a:r>
              </a:p>
              <a:p>
                <a:pPr marL="152396" indent="0">
                  <a:buNone/>
                </a:pPr>
                <a:endParaRPr lang="en-GB" dirty="0"/>
              </a:p>
              <a:p>
                <a:pPr marL="152396" indent="0">
                  <a:buNone/>
                </a:pPr>
                <a:r>
                  <a:rPr lang="en-GB" dirty="0"/>
                  <a:t>What about when there is more than one baby?</a:t>
                </a:r>
              </a:p>
              <a:p>
                <a:pPr marL="152396" indent="0">
                  <a:buNone/>
                </a:pPr>
                <a:endParaRPr lang="en-GB" dirty="0"/>
              </a:p>
              <a:p>
                <a:pPr marL="152396" indent="0">
                  <a:buNone/>
                </a:pPr>
                <a:r>
                  <a:rPr lang="en-GB" dirty="0"/>
                  <a:t>Requires some way of </a:t>
                </a:r>
                <a:r>
                  <a:rPr lang="en-GB" i="1" dirty="0"/>
                  <a:t>ranking</a:t>
                </a:r>
                <a:r>
                  <a:rPr lang="en-GB" dirty="0"/>
                  <a:t> all the different possible parameter values for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oMath>
                </a14:m>
                <a:r>
                  <a:rPr lang="en-GB" dirty="0"/>
                  <a:t> and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oMath>
                </a14:m>
                <a:r>
                  <a:rPr lang="en-GB" dirty="0"/>
                  <a:t>.</a:t>
                </a:r>
              </a:p>
              <a:p>
                <a:pPr>
                  <a:buFontTx/>
                  <a:buChar char="-"/>
                </a:pPr>
                <a:endParaRPr lang="en-GB" dirty="0"/>
              </a:p>
              <a:p>
                <a:endParaRPr lang="en-GB" dirty="0"/>
              </a:p>
            </p:txBody>
          </p:sp>
        </mc:Choice>
        <mc:Fallback xmlns="">
          <p:sp>
            <p:nvSpPr>
              <p:cNvPr id="3" name="Text Placeholder 2">
                <a:extLst>
                  <a:ext uri="{FF2B5EF4-FFF2-40B4-BE49-F238E27FC236}">
                    <a16:creationId xmlns:a16="http://schemas.microsoft.com/office/drawing/2014/main" id="{367CF318-607C-4E7C-9B57-B09BFBFA1184}"/>
                  </a:ext>
                </a:extLst>
              </p:cNvPr>
              <p:cNvSpPr>
                <a:spLocks noGrp="1" noRot="1" noChangeAspect="1" noMove="1" noResize="1" noEditPoints="1" noAdjustHandles="1" noChangeArrowheads="1" noChangeShapeType="1" noTextEdit="1"/>
              </p:cNvSpPr>
              <p:nvPr>
                <p:ph type="body" idx="1"/>
              </p:nvPr>
            </p:nvSpPr>
            <p:spPr>
              <a:xfrm>
                <a:off x="415600" y="1536633"/>
                <a:ext cx="5171161" cy="4555200"/>
              </a:xfrm>
              <a:blipFill>
                <a:blip r:embed="rId2"/>
                <a:stretch>
                  <a:fillRect t="-1205" r="-2241"/>
                </a:stretch>
              </a:blipFill>
            </p:spPr>
            <p:txBody>
              <a:bodyPr/>
              <a:lstStyle/>
              <a:p>
                <a:r>
                  <a:rPr lang="en-GB">
                    <a:noFill/>
                  </a:rPr>
                  <a:t> </a:t>
                </a:r>
              </a:p>
            </p:txBody>
          </p:sp>
        </mc:Fallback>
      </mc:AlternateContent>
      <p:sp>
        <p:nvSpPr>
          <p:cNvPr id="4" name="Google Shape;445;p27">
            <a:extLst>
              <a:ext uri="{FF2B5EF4-FFF2-40B4-BE49-F238E27FC236}">
                <a16:creationId xmlns:a16="http://schemas.microsoft.com/office/drawing/2014/main" id="{E4A5CC78-1F7C-44F5-BFC5-4CAB39502E75}"/>
              </a:ext>
            </a:extLst>
          </p:cNvPr>
          <p:cNvSpPr/>
          <p:nvPr/>
        </p:nvSpPr>
        <p:spPr>
          <a:xfrm>
            <a:off x="660772" y="1286817"/>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pic>
        <p:nvPicPr>
          <p:cNvPr id="22" name="Picture 21">
            <a:extLst>
              <a:ext uri="{FF2B5EF4-FFF2-40B4-BE49-F238E27FC236}">
                <a16:creationId xmlns:a16="http://schemas.microsoft.com/office/drawing/2014/main" id="{994AFFEF-4C7F-42D3-A58D-95BFF13A4326}"/>
              </a:ext>
            </a:extLst>
          </p:cNvPr>
          <p:cNvPicPr>
            <a:picLocks noChangeAspect="1"/>
          </p:cNvPicPr>
          <p:nvPr/>
        </p:nvPicPr>
        <p:blipFill>
          <a:blip r:embed="rId3"/>
          <a:stretch>
            <a:fillRect/>
          </a:stretch>
        </p:blipFill>
        <p:spPr>
          <a:xfrm>
            <a:off x="6265267" y="523217"/>
            <a:ext cx="5448772" cy="5745978"/>
          </a:xfrm>
          <a:prstGeom prst="rect">
            <a:avLst/>
          </a:prstGeom>
        </p:spPr>
      </p:pic>
      <p:pic>
        <p:nvPicPr>
          <p:cNvPr id="24" name="Picture 23">
            <a:extLst>
              <a:ext uri="{FF2B5EF4-FFF2-40B4-BE49-F238E27FC236}">
                <a16:creationId xmlns:a16="http://schemas.microsoft.com/office/drawing/2014/main" id="{3FE0FBFA-3B05-4A87-9415-154469FF2385}"/>
              </a:ext>
            </a:extLst>
          </p:cNvPr>
          <p:cNvPicPr>
            <a:picLocks noChangeAspect="1"/>
          </p:cNvPicPr>
          <p:nvPr/>
        </p:nvPicPr>
        <p:blipFill>
          <a:blip r:embed="rId4"/>
          <a:stretch>
            <a:fillRect/>
          </a:stretch>
        </p:blipFill>
        <p:spPr>
          <a:xfrm>
            <a:off x="6265267" y="523217"/>
            <a:ext cx="5448772" cy="5745978"/>
          </a:xfrm>
          <a:prstGeom prst="rect">
            <a:avLst/>
          </a:prstGeom>
        </p:spPr>
      </p:pic>
    </p:spTree>
    <p:extLst>
      <p:ext uri="{BB962C8B-B14F-4D97-AF65-F5344CB8AC3E}">
        <p14:creationId xmlns:p14="http://schemas.microsoft.com/office/powerpoint/2010/main" val="4104082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57A29-B437-4FE5-A5A6-A9DC70CF4155}"/>
              </a:ext>
            </a:extLst>
          </p:cNvPr>
          <p:cNvSpPr>
            <a:spLocks noGrp="1"/>
          </p:cNvSpPr>
          <p:nvPr>
            <p:ph type="title"/>
          </p:nvPr>
        </p:nvSpPr>
        <p:spPr>
          <a:xfrm>
            <a:off x="415600" y="170778"/>
            <a:ext cx="11360800" cy="763600"/>
          </a:xfrm>
        </p:spPr>
        <p:txBody>
          <a:bodyPr/>
          <a:lstStyle/>
          <a:p>
            <a:pPr algn="ctr"/>
            <a:r>
              <a:rPr lang="en-GB" dirty="0"/>
              <a:t>Maximum Likelihood Estimate and Optimizers</a:t>
            </a:r>
          </a:p>
        </p:txBody>
      </p:sp>
      <p:sp>
        <p:nvSpPr>
          <p:cNvPr id="3" name="Text Placeholder 2">
            <a:extLst>
              <a:ext uri="{FF2B5EF4-FFF2-40B4-BE49-F238E27FC236}">
                <a16:creationId xmlns:a16="http://schemas.microsoft.com/office/drawing/2014/main" id="{15512816-E7F1-4A19-9DF0-F418DE07EEE2}"/>
              </a:ext>
            </a:extLst>
          </p:cNvPr>
          <p:cNvSpPr>
            <a:spLocks noGrp="1"/>
          </p:cNvSpPr>
          <p:nvPr>
            <p:ph type="body" idx="1"/>
          </p:nvPr>
        </p:nvSpPr>
        <p:spPr>
          <a:xfrm>
            <a:off x="415600" y="1335174"/>
            <a:ext cx="11360800" cy="965042"/>
          </a:xfrm>
        </p:spPr>
        <p:txBody>
          <a:bodyPr/>
          <a:lstStyle/>
          <a:p>
            <a:pPr marL="152396" indent="0">
              <a:buNone/>
            </a:pPr>
            <a:r>
              <a:rPr lang="en-GB" dirty="0"/>
              <a:t>An “algorithm”(left intentionally vague) which tries different values for all parameters. It “choses” those values which best match the observed data.</a:t>
            </a:r>
          </a:p>
        </p:txBody>
      </p:sp>
      <p:sp>
        <p:nvSpPr>
          <p:cNvPr id="14" name="Google Shape;445;p27">
            <a:extLst>
              <a:ext uri="{FF2B5EF4-FFF2-40B4-BE49-F238E27FC236}">
                <a16:creationId xmlns:a16="http://schemas.microsoft.com/office/drawing/2014/main" id="{8C183E97-1645-4781-BD5C-4157FA9FA0EE}"/>
              </a:ext>
            </a:extLst>
          </p:cNvPr>
          <p:cNvSpPr/>
          <p:nvPr/>
        </p:nvSpPr>
        <p:spPr>
          <a:xfrm>
            <a:off x="3972677" y="92265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pic>
        <p:nvPicPr>
          <p:cNvPr id="4" name="mcelreath_posterior">
            <a:hlinkClick r:id="" action="ppaction://media"/>
            <a:extLst>
              <a:ext uri="{FF2B5EF4-FFF2-40B4-BE49-F238E27FC236}">
                <a16:creationId xmlns:a16="http://schemas.microsoft.com/office/drawing/2014/main" id="{3CF80590-CBDE-4264-9965-133F4A92B3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33600" y="2428797"/>
            <a:ext cx="7924800" cy="4000500"/>
          </a:xfrm>
          <a:prstGeom prst="rect">
            <a:avLst/>
          </a:prstGeom>
        </p:spPr>
      </p:pic>
    </p:spTree>
    <p:extLst>
      <p:ext uri="{BB962C8B-B14F-4D97-AF65-F5344CB8AC3E}">
        <p14:creationId xmlns:p14="http://schemas.microsoft.com/office/powerpoint/2010/main" val="52595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46D1DB3-77B2-496A-BB39-EBFD1000CE64}"/>
              </a:ext>
            </a:extLst>
          </p:cNvPr>
          <p:cNvPicPr>
            <a:picLocks noChangeAspect="1"/>
          </p:cNvPicPr>
          <p:nvPr/>
        </p:nvPicPr>
        <p:blipFill>
          <a:blip r:embed="rId2"/>
          <a:stretch>
            <a:fillRect/>
          </a:stretch>
        </p:blipFill>
        <p:spPr>
          <a:xfrm>
            <a:off x="6327628" y="1049656"/>
            <a:ext cx="5448772" cy="5745978"/>
          </a:xfrm>
          <a:prstGeom prst="rect">
            <a:avLst/>
          </a:prstGeom>
        </p:spPr>
      </p:pic>
      <p:sp>
        <p:nvSpPr>
          <p:cNvPr id="2" name="Title 1">
            <a:extLst>
              <a:ext uri="{FF2B5EF4-FFF2-40B4-BE49-F238E27FC236}">
                <a16:creationId xmlns:a16="http://schemas.microsoft.com/office/drawing/2014/main" id="{EAD58152-375B-4245-8A74-CFF9FBCA5C99}"/>
              </a:ext>
            </a:extLst>
          </p:cNvPr>
          <p:cNvSpPr>
            <a:spLocks noGrp="1"/>
          </p:cNvSpPr>
          <p:nvPr>
            <p:ph type="title"/>
          </p:nvPr>
        </p:nvSpPr>
        <p:spPr>
          <a:xfrm>
            <a:off x="270634" y="211873"/>
            <a:ext cx="11360800" cy="763600"/>
          </a:xfrm>
        </p:spPr>
        <p:txBody>
          <a:bodyPr/>
          <a:lstStyle/>
          <a:p>
            <a:r>
              <a:rPr lang="en-GB" dirty="0"/>
              <a:t>So what does MLE estimate? (Abstract summary)</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3BB3EC8A-4396-405C-94D7-1600E0396D94}"/>
                  </a:ext>
                </a:extLst>
              </p:cNvPr>
              <p:cNvSpPr>
                <a:spLocks noGrp="1"/>
              </p:cNvSpPr>
              <p:nvPr>
                <p:ph type="body" idx="1"/>
              </p:nvPr>
            </p:nvSpPr>
            <p:spPr>
              <a:xfrm>
                <a:off x="415600" y="1536633"/>
                <a:ext cx="5680400" cy="5109494"/>
              </a:xfrm>
            </p:spPr>
            <p:txBody>
              <a:bodyPr/>
              <a:lstStyle/>
              <a:p>
                <a:pPr marL="152396" indent="0">
                  <a:buNone/>
                </a:pPr>
                <a:r>
                  <a:rPr lang="en-GB" dirty="0"/>
                  <a:t>From an infinite possible number of parameter values:</a:t>
                </a:r>
              </a:p>
              <a:p>
                <a:pPr marL="152396" indent="0">
                  <a:buNone/>
                </a:pPr>
                <a:endParaRPr lang="en-GB" dirty="0"/>
              </a:p>
              <a:p>
                <a:pPr marL="152396" indent="0">
                  <a:buNone/>
                </a:pPr>
                <a:r>
                  <a:rPr lang="en-GB" dirty="0"/>
                  <a:t>MLE tries a variety of values and reports how well they worked, giving:</a:t>
                </a:r>
              </a:p>
              <a:p>
                <a:endParaRPr lang="en-GB" dirty="0"/>
              </a:p>
              <a:p>
                <a:pPr marL="152396" indent="0">
                  <a:buNone/>
                </a:pP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0</m:t>
                        </m:r>
                      </m:sub>
                    </m:sSub>
                  </m:oMath>
                </a14:m>
                <a:r>
                  <a:rPr lang="en-GB" dirty="0"/>
                  <a:t> = 43.106 cm ± 1.164</a:t>
                </a:r>
              </a:p>
              <a:p>
                <a:pPr marL="152396" indent="0">
                  <a:buNone/>
                </a:pP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𝛽</m:t>
                        </m:r>
                      </m:e>
                      <m:sub>
                        <m:r>
                          <a:rPr lang="en-GB" i="1">
                            <a:latin typeface="Cambria Math" panose="02040503050406030204" pitchFamily="18" charset="0"/>
                          </a:rPr>
                          <m:t>1</m:t>
                        </m:r>
                      </m:sub>
                    </m:sSub>
                  </m:oMath>
                </a14:m>
                <a:r>
                  <a:rPr lang="en-GB" b="1" i="1" dirty="0"/>
                  <a:t> </a:t>
                </a:r>
                <a:r>
                  <a:rPr lang="en-GB" dirty="0"/>
                  <a:t>= 8.115 cm ± 0.351</a:t>
                </a:r>
              </a:p>
              <a:p>
                <a:pPr marL="152396" indent="0">
                  <a:buNone/>
                </a:pPr>
                <a:endParaRPr lang="en-GB" dirty="0"/>
              </a:p>
              <a:p>
                <a:pPr marL="152396" indent="0">
                  <a:buNone/>
                </a:pPr>
                <a:r>
                  <a:rPr lang="en-GB" dirty="0"/>
                  <a:t>So MLE does the heavy lifting. Our only job is to use it responsibly and with caution!</a:t>
                </a:r>
              </a:p>
            </p:txBody>
          </p:sp>
        </mc:Choice>
        <mc:Fallback xmlns="">
          <p:sp>
            <p:nvSpPr>
              <p:cNvPr id="3" name="Text Placeholder 2">
                <a:extLst>
                  <a:ext uri="{FF2B5EF4-FFF2-40B4-BE49-F238E27FC236}">
                    <a16:creationId xmlns:a16="http://schemas.microsoft.com/office/drawing/2014/main" id="{3BB3EC8A-4396-405C-94D7-1600E0396D94}"/>
                  </a:ext>
                </a:extLst>
              </p:cNvPr>
              <p:cNvSpPr>
                <a:spLocks noGrp="1" noRot="1" noChangeAspect="1" noMove="1" noResize="1" noEditPoints="1" noAdjustHandles="1" noChangeArrowheads="1" noChangeShapeType="1" noTextEdit="1"/>
              </p:cNvSpPr>
              <p:nvPr>
                <p:ph type="body" idx="1"/>
              </p:nvPr>
            </p:nvSpPr>
            <p:spPr>
              <a:xfrm>
                <a:off x="415600" y="1536633"/>
                <a:ext cx="5680400" cy="5109494"/>
              </a:xfrm>
              <a:blipFill>
                <a:blip r:embed="rId3"/>
                <a:stretch>
                  <a:fillRect t="-1074" r="-215" b="-3938"/>
                </a:stretch>
              </a:blipFill>
            </p:spPr>
            <p:txBody>
              <a:bodyPr/>
              <a:lstStyle/>
              <a:p>
                <a:r>
                  <a:rPr lang="en-GB">
                    <a:noFill/>
                  </a:rPr>
                  <a:t> </a:t>
                </a:r>
              </a:p>
            </p:txBody>
          </p:sp>
        </mc:Fallback>
      </mc:AlternateContent>
      <p:pic>
        <p:nvPicPr>
          <p:cNvPr id="5" name="Picture 4">
            <a:extLst>
              <a:ext uri="{FF2B5EF4-FFF2-40B4-BE49-F238E27FC236}">
                <a16:creationId xmlns:a16="http://schemas.microsoft.com/office/drawing/2014/main" id="{B34DEBB8-953F-4159-A5E1-56F71C09DC28}"/>
              </a:ext>
            </a:extLst>
          </p:cNvPr>
          <p:cNvPicPr>
            <a:picLocks noChangeAspect="1"/>
          </p:cNvPicPr>
          <p:nvPr/>
        </p:nvPicPr>
        <p:blipFill>
          <a:blip r:embed="rId4"/>
          <a:stretch>
            <a:fillRect/>
          </a:stretch>
        </p:blipFill>
        <p:spPr>
          <a:xfrm>
            <a:off x="6327628" y="1112022"/>
            <a:ext cx="5448772" cy="5745978"/>
          </a:xfrm>
          <a:prstGeom prst="rect">
            <a:avLst/>
          </a:prstGeom>
        </p:spPr>
      </p:pic>
      <p:sp>
        <p:nvSpPr>
          <p:cNvPr id="7" name="Google Shape;445;p27">
            <a:extLst>
              <a:ext uri="{FF2B5EF4-FFF2-40B4-BE49-F238E27FC236}">
                <a16:creationId xmlns:a16="http://schemas.microsoft.com/office/drawing/2014/main" id="{ED78AF5E-B805-4CBA-9DF5-E329FD23AD90}"/>
              </a:ext>
            </a:extLst>
          </p:cNvPr>
          <p:cNvSpPr/>
          <p:nvPr/>
        </p:nvSpPr>
        <p:spPr>
          <a:xfrm>
            <a:off x="1318695" y="1115753"/>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170742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Did you drink coffee this morning?</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9" y="1718532"/>
            <a:ext cx="5859365" cy="4698335"/>
          </a:xfrm>
          <a:prstGeom prst="rect">
            <a:avLst/>
          </a:prstGeom>
        </p:spPr>
        <p:txBody>
          <a:bodyPr spcFirstLastPara="1" vert="horz" wrap="square" lIns="121900" tIns="121900" rIns="121900" bIns="121900" rtlCol="0" anchor="t" anchorCtr="0">
            <a:noAutofit/>
          </a:bodyPr>
          <a:lstStyle/>
          <a:p>
            <a:pPr marL="0" indent="0">
              <a:buNone/>
            </a:pPr>
            <a:r>
              <a:rPr lang="en-US" dirty="0"/>
              <a:t>Utterly trivial and simple question.</a:t>
            </a:r>
          </a:p>
          <a:p>
            <a:pPr marL="0" indent="0">
              <a:buNone/>
            </a:pPr>
            <a:endParaRPr lang="en-US" dirty="0"/>
          </a:p>
          <a:p>
            <a:pPr marL="0" indent="0">
              <a:buNone/>
            </a:pPr>
            <a:r>
              <a:rPr lang="en-US" dirty="0"/>
              <a:t>The response will be yes or no (1 or 0).</a:t>
            </a:r>
          </a:p>
          <a:p>
            <a:pPr marL="0" indent="0">
              <a:buNone/>
            </a:pPr>
            <a:endParaRPr lang="en-US" dirty="0"/>
          </a:p>
          <a:p>
            <a:pPr marL="0" indent="0">
              <a:buNone/>
            </a:pPr>
            <a:r>
              <a:rPr lang="en-GB" dirty="0"/>
              <a:t>Given your answer, the more interesting question is why did you drink coffee (or not)?</a:t>
            </a:r>
          </a:p>
          <a:p>
            <a:pPr marL="0" indent="0">
              <a:buNone/>
            </a:pPr>
            <a:endParaRPr lang="en-GB" dirty="0"/>
          </a:p>
          <a:p>
            <a:pPr marL="0" indent="0">
              <a:buNone/>
            </a:pPr>
            <a:r>
              <a:rPr lang="en-GB" dirty="0"/>
              <a:t>There is some unknown probability that you will drink coffee, which is </a:t>
            </a:r>
            <a:r>
              <a:rPr lang="en-GB" i="1" dirty="0"/>
              <a:t>determined</a:t>
            </a:r>
            <a:r>
              <a:rPr lang="en-GB" dirty="0"/>
              <a:t> by a set of some unknown </a:t>
            </a:r>
            <a:r>
              <a:rPr lang="en-GB" i="1" dirty="0"/>
              <a:t>influences</a:t>
            </a:r>
            <a:r>
              <a:rPr lang="en-GB" dirty="0"/>
              <a:t>.</a:t>
            </a:r>
            <a:endParaRPr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0A4F0D0-3DBC-4026-AC8C-1A4D7131F5BC}"/>
                  </a:ext>
                </a:extLst>
              </p:cNvPr>
              <p:cNvSpPr txBox="1"/>
              <p:nvPr/>
            </p:nvSpPr>
            <p:spPr>
              <a:xfrm>
                <a:off x="7521390" y="5157239"/>
                <a:ext cx="3303084"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𝑦</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a:rPr lang="en-US" sz="3200" b="0" i="1" smtClean="0">
                          <a:latin typeface="Cambria Math" panose="02040503050406030204" pitchFamily="18" charset="0"/>
                        </a:rPr>
                        <m:t>𝑏𝑖𝑛𝑜𝑚𝑖𝑎𝑙</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𝑝</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oMath>
                  </m:oMathPara>
                </a14:m>
                <a:endParaRPr lang="en-GB" sz="3200" dirty="0"/>
              </a:p>
            </p:txBody>
          </p:sp>
        </mc:Choice>
        <mc:Fallback xmlns="">
          <p:sp>
            <p:nvSpPr>
              <p:cNvPr id="5" name="TextBox 4">
                <a:extLst>
                  <a:ext uri="{FF2B5EF4-FFF2-40B4-BE49-F238E27FC236}">
                    <a16:creationId xmlns:a16="http://schemas.microsoft.com/office/drawing/2014/main" id="{70A4F0D0-3DBC-4026-AC8C-1A4D7131F5BC}"/>
                  </a:ext>
                </a:extLst>
              </p:cNvPr>
              <p:cNvSpPr txBox="1">
                <a:spLocks noRot="1" noChangeAspect="1" noMove="1" noResize="1" noEditPoints="1" noAdjustHandles="1" noChangeArrowheads="1" noChangeShapeType="1" noTextEdit="1"/>
              </p:cNvSpPr>
              <p:nvPr/>
            </p:nvSpPr>
            <p:spPr>
              <a:xfrm>
                <a:off x="7521390" y="5157239"/>
                <a:ext cx="3303084" cy="492443"/>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64ECBC21-62FF-4DE1-BF7D-92A6D3C5EFCC}"/>
                  </a:ext>
                </a:extLst>
              </p:cNvPr>
              <p:cNvSpPr txBox="1"/>
              <p:nvPr/>
            </p:nvSpPr>
            <p:spPr>
              <a:xfrm>
                <a:off x="7521390" y="5873967"/>
                <a:ext cx="1501886"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𝑝</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a:rPr lang="en-US" sz="3200" b="0" i="1" smtClean="0">
                          <a:latin typeface="Cambria Math" panose="02040503050406030204" pitchFamily="18" charset="0"/>
                        </a:rPr>
                        <m:t>𝑋</m:t>
                      </m:r>
                      <m:r>
                        <a:rPr lang="en-US" sz="3200" b="0" i="1" smtClean="0">
                          <a:latin typeface="Cambria Math" panose="02040503050406030204" pitchFamily="18" charset="0"/>
                        </a:rPr>
                        <m:t>𝛽</m:t>
                      </m:r>
                    </m:oMath>
                  </m:oMathPara>
                </a14:m>
                <a:endParaRPr lang="en-GB" sz="3200" dirty="0"/>
              </a:p>
            </p:txBody>
          </p:sp>
        </mc:Choice>
        <mc:Fallback xmlns="">
          <p:sp>
            <p:nvSpPr>
              <p:cNvPr id="7" name="TextBox 6">
                <a:extLst>
                  <a:ext uri="{FF2B5EF4-FFF2-40B4-BE49-F238E27FC236}">
                    <a16:creationId xmlns:a16="http://schemas.microsoft.com/office/drawing/2014/main" id="{64ECBC21-62FF-4DE1-BF7D-92A6D3C5EFCC}"/>
                  </a:ext>
                </a:extLst>
              </p:cNvPr>
              <p:cNvSpPr txBox="1">
                <a:spLocks noRot="1" noChangeAspect="1" noMove="1" noResize="1" noEditPoints="1" noAdjustHandles="1" noChangeArrowheads="1" noChangeShapeType="1" noTextEdit="1"/>
              </p:cNvSpPr>
              <p:nvPr/>
            </p:nvSpPr>
            <p:spPr>
              <a:xfrm>
                <a:off x="7521390" y="5873967"/>
                <a:ext cx="1501886" cy="492443"/>
              </a:xfrm>
              <a:prstGeom prst="rect">
                <a:avLst/>
              </a:prstGeom>
              <a:blipFill>
                <a:blip r:embed="rId4"/>
                <a:stretch>
                  <a:fillRect/>
                </a:stretch>
              </a:blipFill>
            </p:spPr>
            <p:txBody>
              <a:bodyPr/>
              <a:lstStyle/>
              <a:p>
                <a:r>
                  <a:rPr lang="en-GB">
                    <a:noFill/>
                  </a:rPr>
                  <a:t> </a:t>
                </a:r>
              </a:p>
            </p:txBody>
          </p:sp>
        </mc:Fallback>
      </mc:AlternateContent>
      <p:pic>
        <p:nvPicPr>
          <p:cNvPr id="59" name="Picture 58" descr="A cup of coffee with coffee beans&#10;&#10;Description automatically generated with medium confidence">
            <a:extLst>
              <a:ext uri="{FF2B5EF4-FFF2-40B4-BE49-F238E27FC236}">
                <a16:creationId xmlns:a16="http://schemas.microsoft.com/office/drawing/2014/main" id="{1451199C-C7D4-43C6-A921-5C04850E22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16207" y="1256690"/>
            <a:ext cx="4860193" cy="3560092"/>
          </a:xfrm>
          <a:prstGeom prst="rect">
            <a:avLst/>
          </a:prstGeom>
        </p:spPr>
      </p:pic>
      <p:grpSp>
        <p:nvGrpSpPr>
          <p:cNvPr id="23" name="Group 22">
            <a:extLst>
              <a:ext uri="{FF2B5EF4-FFF2-40B4-BE49-F238E27FC236}">
                <a16:creationId xmlns:a16="http://schemas.microsoft.com/office/drawing/2014/main" id="{2BA33DB9-1F18-458E-9C8F-B6E804FEAFA0}"/>
              </a:ext>
            </a:extLst>
          </p:cNvPr>
          <p:cNvGrpSpPr/>
          <p:nvPr/>
        </p:nvGrpSpPr>
        <p:grpSpPr>
          <a:xfrm>
            <a:off x="1136592" y="2615012"/>
            <a:ext cx="6804301" cy="3040730"/>
            <a:chOff x="1136592" y="2615012"/>
            <a:chExt cx="6804301" cy="3040730"/>
          </a:xfrm>
        </p:grpSpPr>
        <p:grpSp>
          <p:nvGrpSpPr>
            <p:cNvPr id="18" name="Group 17">
              <a:extLst>
                <a:ext uri="{FF2B5EF4-FFF2-40B4-BE49-F238E27FC236}">
                  <a16:creationId xmlns:a16="http://schemas.microsoft.com/office/drawing/2014/main" id="{AB489590-0591-4AE0-B9F9-F6F6EF03AE3A}"/>
                </a:ext>
              </a:extLst>
            </p:cNvPr>
            <p:cNvGrpSpPr/>
            <p:nvPr/>
          </p:nvGrpSpPr>
          <p:grpSpPr>
            <a:xfrm>
              <a:off x="1136592" y="2615012"/>
              <a:ext cx="6804301" cy="3040730"/>
              <a:chOff x="1136592" y="2615012"/>
              <a:chExt cx="6804301" cy="3040730"/>
            </a:xfrm>
          </p:grpSpPr>
          <p:sp>
            <p:nvSpPr>
              <p:cNvPr id="11" name="Rectangle 10">
                <a:extLst>
                  <a:ext uri="{FF2B5EF4-FFF2-40B4-BE49-F238E27FC236}">
                    <a16:creationId xmlns:a16="http://schemas.microsoft.com/office/drawing/2014/main" id="{05596422-935E-4022-9888-7394787E941F}"/>
                  </a:ext>
                </a:extLst>
              </p:cNvPr>
              <p:cNvSpPr/>
              <p:nvPr/>
            </p:nvSpPr>
            <p:spPr>
              <a:xfrm>
                <a:off x="1136592" y="2615012"/>
                <a:ext cx="1354938" cy="373456"/>
              </a:xfrm>
              <a:prstGeom prst="rect">
                <a:avLst/>
              </a:prstGeom>
              <a:noFill/>
              <a:ln w="38100">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36E3CAB0-F281-48B4-B632-D1F42390B074}"/>
                  </a:ext>
                </a:extLst>
              </p:cNvPr>
              <p:cNvSpPr/>
              <p:nvPr/>
            </p:nvSpPr>
            <p:spPr>
              <a:xfrm>
                <a:off x="7538117" y="5216606"/>
                <a:ext cx="402776" cy="439136"/>
              </a:xfrm>
              <a:prstGeom prst="roundRect">
                <a:avLst/>
              </a:pr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0" name="Freeform: Shape 19">
              <a:extLst>
                <a:ext uri="{FF2B5EF4-FFF2-40B4-BE49-F238E27FC236}">
                  <a16:creationId xmlns:a16="http://schemas.microsoft.com/office/drawing/2014/main" id="{AF00D0FC-D7F9-4ABF-9439-954213057E08}"/>
                </a:ext>
              </a:extLst>
            </p:cNvPr>
            <p:cNvSpPr/>
            <p:nvPr/>
          </p:nvSpPr>
          <p:spPr>
            <a:xfrm>
              <a:off x="1775012" y="2985247"/>
              <a:ext cx="5949763" cy="2227223"/>
            </a:xfrm>
            <a:custGeom>
              <a:avLst/>
              <a:gdLst>
                <a:gd name="connsiteX0" fmla="*/ 0 w 5934635"/>
                <a:gd name="connsiteY0" fmla="*/ 0 h 2277035"/>
                <a:gd name="connsiteX1" fmla="*/ 654423 w 5934635"/>
                <a:gd name="connsiteY1" fmla="*/ 224118 h 2277035"/>
                <a:gd name="connsiteX2" fmla="*/ 3164541 w 5934635"/>
                <a:gd name="connsiteY2" fmla="*/ 251012 h 2277035"/>
                <a:gd name="connsiteX3" fmla="*/ 4329953 w 5934635"/>
                <a:gd name="connsiteY3" fmla="*/ 510988 h 2277035"/>
                <a:gd name="connsiteX4" fmla="*/ 5459506 w 5934635"/>
                <a:gd name="connsiteY4" fmla="*/ 1183341 h 2277035"/>
                <a:gd name="connsiteX5" fmla="*/ 5934635 w 5934635"/>
                <a:gd name="connsiteY5" fmla="*/ 2277035 h 227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34635" h="2277035">
                  <a:moveTo>
                    <a:pt x="0" y="0"/>
                  </a:moveTo>
                  <a:cubicBezTo>
                    <a:pt x="63500" y="91141"/>
                    <a:pt x="127000" y="182283"/>
                    <a:pt x="654423" y="224118"/>
                  </a:cubicBezTo>
                  <a:cubicBezTo>
                    <a:pt x="1181846" y="265953"/>
                    <a:pt x="2551953" y="203200"/>
                    <a:pt x="3164541" y="251012"/>
                  </a:cubicBezTo>
                  <a:cubicBezTo>
                    <a:pt x="3777129" y="298824"/>
                    <a:pt x="3947459" y="355600"/>
                    <a:pt x="4329953" y="510988"/>
                  </a:cubicBezTo>
                  <a:cubicBezTo>
                    <a:pt x="4712447" y="666376"/>
                    <a:pt x="5192059" y="889000"/>
                    <a:pt x="5459506" y="1183341"/>
                  </a:cubicBezTo>
                  <a:cubicBezTo>
                    <a:pt x="5726953" y="1477682"/>
                    <a:pt x="5830794" y="1877358"/>
                    <a:pt x="5934635" y="2277035"/>
                  </a:cubicBezTo>
                </a:path>
              </a:pathLst>
            </a:cu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6" name="Group 25">
            <a:extLst>
              <a:ext uri="{FF2B5EF4-FFF2-40B4-BE49-F238E27FC236}">
                <a16:creationId xmlns:a16="http://schemas.microsoft.com/office/drawing/2014/main" id="{9D4DDACE-2BCD-4BF3-ADAA-2B83080EF01D}"/>
              </a:ext>
            </a:extLst>
          </p:cNvPr>
          <p:cNvGrpSpPr/>
          <p:nvPr/>
        </p:nvGrpSpPr>
        <p:grpSpPr>
          <a:xfrm>
            <a:off x="2596496" y="4909752"/>
            <a:ext cx="8148084" cy="1456658"/>
            <a:chOff x="2596496" y="4909752"/>
            <a:chExt cx="8148084" cy="1456658"/>
          </a:xfrm>
        </p:grpSpPr>
        <p:grpSp>
          <p:nvGrpSpPr>
            <p:cNvPr id="22" name="Group 21">
              <a:extLst>
                <a:ext uri="{FF2B5EF4-FFF2-40B4-BE49-F238E27FC236}">
                  <a16:creationId xmlns:a16="http://schemas.microsoft.com/office/drawing/2014/main" id="{D28C55A4-C49B-4D37-8B07-2CE7CB6B3787}"/>
                </a:ext>
              </a:extLst>
            </p:cNvPr>
            <p:cNvGrpSpPr/>
            <p:nvPr/>
          </p:nvGrpSpPr>
          <p:grpSpPr>
            <a:xfrm>
              <a:off x="2596496" y="4909752"/>
              <a:ext cx="8148084" cy="1456658"/>
              <a:chOff x="2596497" y="4909752"/>
              <a:chExt cx="5422229" cy="1456658"/>
            </a:xfrm>
          </p:grpSpPr>
          <p:sp>
            <p:nvSpPr>
              <p:cNvPr id="46" name="Rectangle: Rounded Corners 45">
                <a:extLst>
                  <a:ext uri="{FF2B5EF4-FFF2-40B4-BE49-F238E27FC236}">
                    <a16:creationId xmlns:a16="http://schemas.microsoft.com/office/drawing/2014/main" id="{64BFA693-DCE4-4AFE-9106-647ED915C76D}"/>
                  </a:ext>
                </a:extLst>
              </p:cNvPr>
              <p:cNvSpPr/>
              <p:nvPr/>
            </p:nvSpPr>
            <p:spPr>
              <a:xfrm>
                <a:off x="7593793" y="5216605"/>
                <a:ext cx="424933" cy="441365"/>
              </a:xfrm>
              <a:prstGeom prst="round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9" name="Group 18">
                <a:extLst>
                  <a:ext uri="{FF2B5EF4-FFF2-40B4-BE49-F238E27FC236}">
                    <a16:creationId xmlns:a16="http://schemas.microsoft.com/office/drawing/2014/main" id="{6FFA9890-8C09-4FE9-A22A-EC53A8134235}"/>
                  </a:ext>
                </a:extLst>
              </p:cNvPr>
              <p:cNvGrpSpPr/>
              <p:nvPr/>
            </p:nvGrpSpPr>
            <p:grpSpPr>
              <a:xfrm>
                <a:off x="2596497" y="4909752"/>
                <a:ext cx="3556486" cy="1456658"/>
                <a:chOff x="2596497" y="4909752"/>
                <a:chExt cx="3556486" cy="1456658"/>
              </a:xfrm>
            </p:grpSpPr>
            <p:sp>
              <p:nvSpPr>
                <p:cNvPr id="42" name="Rectangle 41">
                  <a:extLst>
                    <a:ext uri="{FF2B5EF4-FFF2-40B4-BE49-F238E27FC236}">
                      <a16:creationId xmlns:a16="http://schemas.microsoft.com/office/drawing/2014/main" id="{E722088A-DBD5-4BA8-BFEF-8E71175E1F26}"/>
                    </a:ext>
                  </a:extLst>
                </p:cNvPr>
                <p:cNvSpPr/>
                <p:nvPr/>
              </p:nvSpPr>
              <p:spPr>
                <a:xfrm>
                  <a:off x="2596497" y="4909752"/>
                  <a:ext cx="2048396" cy="350378"/>
                </a:xfrm>
                <a:prstGeom prst="rect">
                  <a:avLst/>
                </a:prstGeom>
                <a:noFill/>
                <a:ln w="38100">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Rounded Corners 46">
                  <a:extLst>
                    <a:ext uri="{FF2B5EF4-FFF2-40B4-BE49-F238E27FC236}">
                      <a16:creationId xmlns:a16="http://schemas.microsoft.com/office/drawing/2014/main" id="{36AB0B07-6621-47E7-97BF-DA1B977FD90E}"/>
                    </a:ext>
                  </a:extLst>
                </p:cNvPr>
                <p:cNvSpPr/>
                <p:nvPr/>
              </p:nvSpPr>
              <p:spPr>
                <a:xfrm>
                  <a:off x="5873820" y="5981688"/>
                  <a:ext cx="279163" cy="384722"/>
                </a:xfrm>
                <a:prstGeom prst="round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4" name="Freeform: Shape 23">
              <a:extLst>
                <a:ext uri="{FF2B5EF4-FFF2-40B4-BE49-F238E27FC236}">
                  <a16:creationId xmlns:a16="http://schemas.microsoft.com/office/drawing/2014/main" id="{E53E0F89-58B7-4841-9F7D-72B292E45830}"/>
                </a:ext>
              </a:extLst>
            </p:cNvPr>
            <p:cNvSpPr/>
            <p:nvPr/>
          </p:nvSpPr>
          <p:spPr>
            <a:xfrm>
              <a:off x="5683624" y="5074024"/>
              <a:ext cx="2070847" cy="905435"/>
            </a:xfrm>
            <a:custGeom>
              <a:avLst/>
              <a:gdLst>
                <a:gd name="connsiteX0" fmla="*/ 0 w 2070847"/>
                <a:gd name="connsiteY0" fmla="*/ 0 h 905435"/>
                <a:gd name="connsiteX1" fmla="*/ 475129 w 2070847"/>
                <a:gd name="connsiteY1" fmla="*/ 134470 h 905435"/>
                <a:gd name="connsiteX2" fmla="*/ 851647 w 2070847"/>
                <a:gd name="connsiteY2" fmla="*/ 609600 h 905435"/>
                <a:gd name="connsiteX3" fmla="*/ 1604682 w 2070847"/>
                <a:gd name="connsiteY3" fmla="*/ 726141 h 905435"/>
                <a:gd name="connsiteX4" fmla="*/ 2070847 w 2070847"/>
                <a:gd name="connsiteY4" fmla="*/ 905435 h 905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847" h="905435">
                  <a:moveTo>
                    <a:pt x="0" y="0"/>
                  </a:moveTo>
                  <a:cubicBezTo>
                    <a:pt x="166594" y="16435"/>
                    <a:pt x="333188" y="32870"/>
                    <a:pt x="475129" y="134470"/>
                  </a:cubicBezTo>
                  <a:cubicBezTo>
                    <a:pt x="617070" y="236070"/>
                    <a:pt x="663388" y="510988"/>
                    <a:pt x="851647" y="609600"/>
                  </a:cubicBezTo>
                  <a:cubicBezTo>
                    <a:pt x="1039906" y="708212"/>
                    <a:pt x="1401482" y="676835"/>
                    <a:pt x="1604682" y="726141"/>
                  </a:cubicBezTo>
                  <a:cubicBezTo>
                    <a:pt x="1807882" y="775447"/>
                    <a:pt x="1939364" y="840441"/>
                    <a:pt x="2070847" y="905435"/>
                  </a:cubicBezTo>
                </a:path>
              </a:pathLst>
            </a:cu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Shape 24">
              <a:extLst>
                <a:ext uri="{FF2B5EF4-FFF2-40B4-BE49-F238E27FC236}">
                  <a16:creationId xmlns:a16="http://schemas.microsoft.com/office/drawing/2014/main" id="{84898B28-C8F1-4006-8310-2BCA68501519}"/>
                </a:ext>
              </a:extLst>
            </p:cNvPr>
            <p:cNvSpPr/>
            <p:nvPr/>
          </p:nvSpPr>
          <p:spPr>
            <a:xfrm>
              <a:off x="7109011" y="5657970"/>
              <a:ext cx="3074565" cy="147868"/>
            </a:xfrm>
            <a:custGeom>
              <a:avLst/>
              <a:gdLst>
                <a:gd name="connsiteX0" fmla="*/ 0 w 3056964"/>
                <a:gd name="connsiteY0" fmla="*/ 125506 h 158073"/>
                <a:gd name="connsiteX1" fmla="*/ 1658470 w 3056964"/>
                <a:gd name="connsiteY1" fmla="*/ 125506 h 158073"/>
                <a:gd name="connsiteX2" fmla="*/ 2572870 w 3056964"/>
                <a:gd name="connsiteY2" fmla="*/ 152400 h 158073"/>
                <a:gd name="connsiteX3" fmla="*/ 3056964 w 3056964"/>
                <a:gd name="connsiteY3" fmla="*/ 0 h 158073"/>
              </a:gdLst>
              <a:ahLst/>
              <a:cxnLst>
                <a:cxn ang="0">
                  <a:pos x="connsiteX0" y="connsiteY0"/>
                </a:cxn>
                <a:cxn ang="0">
                  <a:pos x="connsiteX1" y="connsiteY1"/>
                </a:cxn>
                <a:cxn ang="0">
                  <a:pos x="connsiteX2" y="connsiteY2"/>
                </a:cxn>
                <a:cxn ang="0">
                  <a:pos x="connsiteX3" y="connsiteY3"/>
                </a:cxn>
              </a:cxnLst>
              <a:rect l="l" t="t" r="r" b="b"/>
              <a:pathLst>
                <a:path w="3056964" h="158073">
                  <a:moveTo>
                    <a:pt x="0" y="125506"/>
                  </a:moveTo>
                  <a:lnTo>
                    <a:pt x="1658470" y="125506"/>
                  </a:lnTo>
                  <a:cubicBezTo>
                    <a:pt x="2087282" y="129988"/>
                    <a:pt x="2339788" y="173318"/>
                    <a:pt x="2572870" y="152400"/>
                  </a:cubicBezTo>
                  <a:cubicBezTo>
                    <a:pt x="2805952" y="131482"/>
                    <a:pt x="2931458" y="65741"/>
                    <a:pt x="3056964" y="0"/>
                  </a:cubicBezTo>
                </a:path>
              </a:pathLst>
            </a:cu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8" name="Group 27">
            <a:extLst>
              <a:ext uri="{FF2B5EF4-FFF2-40B4-BE49-F238E27FC236}">
                <a16:creationId xmlns:a16="http://schemas.microsoft.com/office/drawing/2014/main" id="{2E366E3A-C89B-4049-8C83-2B925B09EF16}"/>
              </a:ext>
            </a:extLst>
          </p:cNvPr>
          <p:cNvGrpSpPr/>
          <p:nvPr/>
        </p:nvGrpSpPr>
        <p:grpSpPr>
          <a:xfrm>
            <a:off x="502025" y="5648688"/>
            <a:ext cx="8521251" cy="967427"/>
            <a:chOff x="502025" y="5648688"/>
            <a:chExt cx="8521251" cy="967427"/>
          </a:xfrm>
        </p:grpSpPr>
        <p:grpSp>
          <p:nvGrpSpPr>
            <p:cNvPr id="21" name="Group 20">
              <a:extLst>
                <a:ext uri="{FF2B5EF4-FFF2-40B4-BE49-F238E27FC236}">
                  <a16:creationId xmlns:a16="http://schemas.microsoft.com/office/drawing/2014/main" id="{9A6854F8-1D7B-4E84-AAFB-F147BDE19CAE}"/>
                </a:ext>
              </a:extLst>
            </p:cNvPr>
            <p:cNvGrpSpPr/>
            <p:nvPr/>
          </p:nvGrpSpPr>
          <p:grpSpPr>
            <a:xfrm>
              <a:off x="502025" y="5648688"/>
              <a:ext cx="8521251" cy="819354"/>
              <a:chOff x="-1389528" y="5597513"/>
              <a:chExt cx="8521251" cy="819354"/>
            </a:xfrm>
          </p:grpSpPr>
          <p:sp>
            <p:nvSpPr>
              <p:cNvPr id="43" name="Rectangle 42">
                <a:extLst>
                  <a:ext uri="{FF2B5EF4-FFF2-40B4-BE49-F238E27FC236}">
                    <a16:creationId xmlns:a16="http://schemas.microsoft.com/office/drawing/2014/main" id="{ED52917F-8F6B-4630-81DC-4B6013FD7F93}"/>
                  </a:ext>
                </a:extLst>
              </p:cNvPr>
              <p:cNvSpPr/>
              <p:nvPr/>
            </p:nvSpPr>
            <p:spPr>
              <a:xfrm>
                <a:off x="-1389528" y="5597513"/>
                <a:ext cx="5593975" cy="81935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Rounded Corners 47">
                <a:extLst>
                  <a:ext uri="{FF2B5EF4-FFF2-40B4-BE49-F238E27FC236}">
                    <a16:creationId xmlns:a16="http://schemas.microsoft.com/office/drawing/2014/main" id="{578663CD-020D-4580-A43F-AEF629599CA7}"/>
                  </a:ext>
                </a:extLst>
              </p:cNvPr>
              <p:cNvSpPr/>
              <p:nvPr/>
            </p:nvSpPr>
            <p:spPr>
              <a:xfrm>
                <a:off x="6490447" y="5822792"/>
                <a:ext cx="641276" cy="492443"/>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Freeform: Shape 26">
              <a:extLst>
                <a:ext uri="{FF2B5EF4-FFF2-40B4-BE49-F238E27FC236}">
                  <a16:creationId xmlns:a16="http://schemas.microsoft.com/office/drawing/2014/main" id="{5DA66248-ED54-4277-A1D7-6CED742BC3AB}"/>
                </a:ext>
              </a:extLst>
            </p:cNvPr>
            <p:cNvSpPr/>
            <p:nvPr/>
          </p:nvSpPr>
          <p:spPr>
            <a:xfrm>
              <a:off x="6096000" y="6034691"/>
              <a:ext cx="2393576" cy="581424"/>
            </a:xfrm>
            <a:custGeom>
              <a:avLst/>
              <a:gdLst>
                <a:gd name="connsiteX0" fmla="*/ 0 w 3747247"/>
                <a:gd name="connsiteY0" fmla="*/ 0 h 538044"/>
                <a:gd name="connsiteX1" fmla="*/ 502024 w 3747247"/>
                <a:gd name="connsiteY1" fmla="*/ 188258 h 538044"/>
                <a:gd name="connsiteX2" fmla="*/ 1380565 w 3747247"/>
                <a:gd name="connsiteY2" fmla="*/ 448235 h 538044"/>
                <a:gd name="connsiteX3" fmla="*/ 2420471 w 3747247"/>
                <a:gd name="connsiteY3" fmla="*/ 528917 h 538044"/>
                <a:gd name="connsiteX4" fmla="*/ 3236259 w 3747247"/>
                <a:gd name="connsiteY4" fmla="*/ 510988 h 538044"/>
                <a:gd name="connsiteX5" fmla="*/ 3747247 w 3747247"/>
                <a:gd name="connsiteY5" fmla="*/ 304800 h 53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47247" h="538044">
                  <a:moveTo>
                    <a:pt x="0" y="0"/>
                  </a:moveTo>
                  <a:cubicBezTo>
                    <a:pt x="135965" y="56776"/>
                    <a:pt x="271930" y="113552"/>
                    <a:pt x="502024" y="188258"/>
                  </a:cubicBezTo>
                  <a:cubicBezTo>
                    <a:pt x="732118" y="262964"/>
                    <a:pt x="1060824" y="391459"/>
                    <a:pt x="1380565" y="448235"/>
                  </a:cubicBezTo>
                  <a:cubicBezTo>
                    <a:pt x="1700306" y="505011"/>
                    <a:pt x="2111189" y="518458"/>
                    <a:pt x="2420471" y="528917"/>
                  </a:cubicBezTo>
                  <a:cubicBezTo>
                    <a:pt x="2729753" y="539376"/>
                    <a:pt x="3015130" y="548341"/>
                    <a:pt x="3236259" y="510988"/>
                  </a:cubicBezTo>
                  <a:cubicBezTo>
                    <a:pt x="3457388" y="473635"/>
                    <a:pt x="3602317" y="389217"/>
                    <a:pt x="3747247" y="304800"/>
                  </a:cubicBezTo>
                </a:path>
              </a:pathLst>
            </a:cu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0" name="Group 29">
            <a:extLst>
              <a:ext uri="{FF2B5EF4-FFF2-40B4-BE49-F238E27FC236}">
                <a16:creationId xmlns:a16="http://schemas.microsoft.com/office/drawing/2014/main" id="{88B4689B-5FBB-4487-8A7F-9D8DDEA9A3D2}"/>
              </a:ext>
            </a:extLst>
          </p:cNvPr>
          <p:cNvGrpSpPr/>
          <p:nvPr/>
        </p:nvGrpSpPr>
        <p:grpSpPr>
          <a:xfrm>
            <a:off x="4966447" y="2598841"/>
            <a:ext cx="5118147" cy="3059128"/>
            <a:chOff x="4966447" y="2598841"/>
            <a:chExt cx="5118147" cy="3059128"/>
          </a:xfrm>
        </p:grpSpPr>
        <p:grpSp>
          <p:nvGrpSpPr>
            <p:cNvPr id="39" name="Group 38">
              <a:extLst>
                <a:ext uri="{FF2B5EF4-FFF2-40B4-BE49-F238E27FC236}">
                  <a16:creationId xmlns:a16="http://schemas.microsoft.com/office/drawing/2014/main" id="{F58FCE76-FFEA-4974-AD87-E5B269986550}"/>
                </a:ext>
              </a:extLst>
            </p:cNvPr>
            <p:cNvGrpSpPr/>
            <p:nvPr/>
          </p:nvGrpSpPr>
          <p:grpSpPr>
            <a:xfrm>
              <a:off x="4966447" y="2598841"/>
              <a:ext cx="5118147" cy="3059128"/>
              <a:chOff x="1361084" y="2577352"/>
              <a:chExt cx="5118147" cy="3059128"/>
            </a:xfrm>
          </p:grpSpPr>
          <p:sp>
            <p:nvSpPr>
              <p:cNvPr id="41" name="Rectangle 40">
                <a:extLst>
                  <a:ext uri="{FF2B5EF4-FFF2-40B4-BE49-F238E27FC236}">
                    <a16:creationId xmlns:a16="http://schemas.microsoft.com/office/drawing/2014/main" id="{5311F149-F812-43A0-B4C5-75BFF1102750}"/>
                  </a:ext>
                </a:extLst>
              </p:cNvPr>
              <p:cNvSpPr/>
              <p:nvPr/>
            </p:nvSpPr>
            <p:spPr>
              <a:xfrm>
                <a:off x="1361084" y="2577352"/>
                <a:ext cx="1130446" cy="411116"/>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Rounded Corners 43">
                <a:extLst>
                  <a:ext uri="{FF2B5EF4-FFF2-40B4-BE49-F238E27FC236}">
                    <a16:creationId xmlns:a16="http://schemas.microsoft.com/office/drawing/2014/main" id="{1D1F8316-F598-4AC9-82A1-A2BFA347CB3F}"/>
                  </a:ext>
                </a:extLst>
              </p:cNvPr>
              <p:cNvSpPr/>
              <p:nvPr/>
            </p:nvSpPr>
            <p:spPr>
              <a:xfrm>
                <a:off x="4812495" y="5190981"/>
                <a:ext cx="1666736" cy="445499"/>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9" name="Freeform: Shape 28">
              <a:extLst>
                <a:ext uri="{FF2B5EF4-FFF2-40B4-BE49-F238E27FC236}">
                  <a16:creationId xmlns:a16="http://schemas.microsoft.com/office/drawing/2014/main" id="{7D792AFA-2D50-4E08-B848-7DC209A51DC4}"/>
                </a:ext>
              </a:extLst>
            </p:cNvPr>
            <p:cNvSpPr/>
            <p:nvPr/>
          </p:nvSpPr>
          <p:spPr>
            <a:xfrm>
              <a:off x="6087035" y="3003176"/>
              <a:ext cx="3152215" cy="2207065"/>
            </a:xfrm>
            <a:custGeom>
              <a:avLst/>
              <a:gdLst>
                <a:gd name="connsiteX0" fmla="*/ 0 w 3155577"/>
                <a:gd name="connsiteY0" fmla="*/ 0 h 2232212"/>
                <a:gd name="connsiteX1" fmla="*/ 600636 w 3155577"/>
                <a:gd name="connsiteY1" fmla="*/ 537883 h 2232212"/>
                <a:gd name="connsiteX2" fmla="*/ 1703294 w 3155577"/>
                <a:gd name="connsiteY2" fmla="*/ 1443318 h 2232212"/>
                <a:gd name="connsiteX3" fmla="*/ 2770094 w 3155577"/>
                <a:gd name="connsiteY3" fmla="*/ 1783977 h 2232212"/>
                <a:gd name="connsiteX4" fmla="*/ 3155577 w 3155577"/>
                <a:gd name="connsiteY4" fmla="*/ 2232212 h 223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5577" h="2232212">
                  <a:moveTo>
                    <a:pt x="0" y="0"/>
                  </a:moveTo>
                  <a:cubicBezTo>
                    <a:pt x="158377" y="148665"/>
                    <a:pt x="316754" y="297330"/>
                    <a:pt x="600636" y="537883"/>
                  </a:cubicBezTo>
                  <a:cubicBezTo>
                    <a:pt x="884518" y="778436"/>
                    <a:pt x="1341718" y="1235636"/>
                    <a:pt x="1703294" y="1443318"/>
                  </a:cubicBezTo>
                  <a:cubicBezTo>
                    <a:pt x="2064870" y="1651000"/>
                    <a:pt x="2528047" y="1652495"/>
                    <a:pt x="2770094" y="1783977"/>
                  </a:cubicBezTo>
                  <a:cubicBezTo>
                    <a:pt x="3012141" y="1915459"/>
                    <a:pt x="3083859" y="2073835"/>
                    <a:pt x="3155577" y="2232212"/>
                  </a:cubicBezTo>
                </a:path>
              </a:pathLst>
            </a:cu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 name="TextBox 1">
            <a:extLst>
              <a:ext uri="{FF2B5EF4-FFF2-40B4-BE49-F238E27FC236}">
                <a16:creationId xmlns:a16="http://schemas.microsoft.com/office/drawing/2014/main" id="{DB8844D4-B4E2-47E2-9D89-C8C9F5103473}"/>
              </a:ext>
            </a:extLst>
          </p:cNvPr>
          <p:cNvSpPr txBox="1"/>
          <p:nvPr/>
        </p:nvSpPr>
        <p:spPr>
          <a:xfrm>
            <a:off x="2212640" y="2610146"/>
            <a:ext cx="7641387" cy="1938992"/>
          </a:xfrm>
          <a:prstGeom prst="rect">
            <a:avLst/>
          </a:prstGeom>
          <a:solidFill>
            <a:schemeClr val="bg1"/>
          </a:solidFill>
          <a:ln w="57150">
            <a:solidFill>
              <a:srgbClr val="7030A0"/>
            </a:solidFill>
          </a:ln>
        </p:spPr>
        <p:txBody>
          <a:bodyPr wrap="square" rtlCol="0">
            <a:spAutoFit/>
          </a:bodyPr>
          <a:lstStyle/>
          <a:p>
            <a:pPr algn="ctr"/>
            <a:r>
              <a:rPr lang="en-US" sz="6000" dirty="0"/>
              <a:t>Let’s update this for the baby example</a:t>
            </a:r>
            <a:endParaRPr lang="en-GB" sz="6000" dirty="0"/>
          </a:p>
        </p:txBody>
      </p:sp>
    </p:spTree>
    <p:extLst>
      <p:ext uri="{BB962C8B-B14F-4D97-AF65-F5344CB8AC3E}">
        <p14:creationId xmlns:p14="http://schemas.microsoft.com/office/powerpoint/2010/main" val="272455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0" y="2823882"/>
            <a:ext cx="6751600" cy="1599262"/>
          </a:xfrm>
          <a:prstGeom prst="rect">
            <a:avLst/>
          </a:prstGeom>
        </p:spPr>
        <p:txBody>
          <a:bodyPr spcFirstLastPara="1" vert="horz" wrap="square" lIns="121900" tIns="121900" rIns="121900" bIns="121900" rtlCol="0" anchor="b" anchorCtr="0">
            <a:noAutofit/>
          </a:bodyPr>
          <a:lstStyle/>
          <a:p>
            <a:pPr>
              <a:spcBef>
                <a:spcPts val="0"/>
              </a:spcBef>
            </a:pPr>
            <a:r>
              <a:rPr lang="en-GB" sz="5400" dirty="0"/>
              <a:t>Part 1:</a:t>
            </a:r>
            <a:br>
              <a:rPr lang="en-GB" sz="5400" dirty="0"/>
            </a:br>
            <a:r>
              <a:rPr lang="en-GB" sz="5400" dirty="0"/>
              <a:t>Philosophy of stats</a:t>
            </a:r>
            <a:endParaRPr sz="1800" dirty="0"/>
          </a:p>
        </p:txBody>
      </p:sp>
      <p:pic>
        <p:nvPicPr>
          <p:cNvPr id="56" name="Google Shape;56;p13"/>
          <p:cNvPicPr preferRelativeResize="0"/>
          <p:nvPr/>
        </p:nvPicPr>
        <p:blipFill rotWithShape="1">
          <a:blip r:embed="rId3">
            <a:alphaModFix/>
          </a:blip>
          <a:srcRect r="32755"/>
          <a:stretch/>
        </p:blipFill>
        <p:spPr>
          <a:xfrm>
            <a:off x="6751769" y="297712"/>
            <a:ext cx="5220491" cy="6560290"/>
          </a:xfrm>
          <a:prstGeom prst="rect">
            <a:avLst/>
          </a:prstGeom>
          <a:noFill/>
          <a:ln>
            <a:noFill/>
          </a:ln>
        </p:spPr>
      </p:pic>
      <p:sp>
        <p:nvSpPr>
          <p:cNvPr id="57" name="Google Shape;57;p13"/>
          <p:cNvSpPr/>
          <p:nvPr/>
        </p:nvSpPr>
        <p:spPr>
          <a:xfrm>
            <a:off x="1627383" y="4423143"/>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935953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How quickly do babies grow?</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mc:AlternateContent xmlns:mc="http://schemas.openxmlformats.org/markup-compatibility/2006">
        <mc:Choice xmlns:a14="http://schemas.microsoft.com/office/drawing/2010/main" Requires="a14">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9" y="1718532"/>
                <a:ext cx="6132408" cy="4698335"/>
              </a:xfrm>
              <a:prstGeom prst="rect">
                <a:avLst/>
              </a:prstGeom>
            </p:spPr>
            <p:txBody>
              <a:bodyPr spcFirstLastPara="1" vert="horz" wrap="square" lIns="121900" tIns="121900" rIns="121900" bIns="121900" rtlCol="0" anchor="t" anchorCtr="0">
                <a:noAutofit/>
              </a:bodyPr>
              <a:lstStyle/>
              <a:p>
                <a:pPr marL="0" indent="0">
                  <a:buNone/>
                </a:pPr>
                <a:r>
                  <a:rPr lang="en-US" dirty="0"/>
                  <a:t>The response will be a value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oMath>
                </a14:m>
                <a:r>
                  <a:rPr lang="en-US" dirty="0"/>
                  <a:t> to </a:t>
                </a:r>
                <a14:m>
                  <m:oMath xmlns:m="http://schemas.openxmlformats.org/officeDocument/2006/math">
                    <m:r>
                      <a:rPr lang="en-US" i="1">
                        <a:latin typeface="Cambria Math" panose="02040503050406030204" pitchFamily="18" charset="0"/>
                        <a:ea typeface="Cambria Math" panose="02040503050406030204" pitchFamily="18" charset="0"/>
                      </a:rPr>
                      <m:t>∞</m:t>
                    </m:r>
                  </m:oMath>
                </a14:m>
                <a:r>
                  <a:rPr lang="en-US" dirty="0"/>
                  <a:t>).</a:t>
                </a:r>
              </a:p>
              <a:p>
                <a:pPr marL="0" indent="0">
                  <a:buNone/>
                </a:pPr>
                <a:endParaRPr lang="en-US" dirty="0"/>
              </a:p>
              <a:p>
                <a:pPr marL="0" indent="0">
                  <a:buNone/>
                </a:pPr>
                <a:r>
                  <a:rPr lang="en-GB" dirty="0"/>
                  <a:t>The height of each baby is determined by age.</a:t>
                </a:r>
              </a:p>
              <a:p>
                <a:pPr marL="0" indent="0">
                  <a:buNone/>
                </a:pPr>
                <a:endParaRPr lang="en-GB" dirty="0"/>
              </a:p>
              <a:p>
                <a:pPr marL="0" indent="0">
                  <a:buNone/>
                </a:pPr>
                <a:r>
                  <a:rPr lang="en-GB" dirty="0"/>
                  <a:t>All other influences on height are unknown (i.e., this model does not know what else influences height).</a:t>
                </a:r>
              </a:p>
              <a:p>
                <a:pPr marL="0" indent="0">
                  <a:buNone/>
                </a:pPr>
                <a:endParaRPr lang="en-GB" dirty="0"/>
              </a:p>
              <a:p>
                <a:pPr marL="0" indent="0">
                  <a:buNone/>
                </a:pPr>
                <a:r>
                  <a:rPr lang="en-GB" dirty="0"/>
                  <a:t>The model estimates that babies are, on average, 43 cm tall at birth, and grow 8 cm each year.</a:t>
                </a:r>
              </a:p>
              <a:p>
                <a:pPr marL="0" indent="0">
                  <a:buNone/>
                </a:pPr>
                <a:endParaRPr dirty="0"/>
              </a:p>
            </p:txBody>
          </p:sp>
        </mc:Choice>
        <mc:Fallback>
          <p:sp>
            <p:nvSpPr>
              <p:cNvPr id="32" name="Google Shape;371;p39">
                <a:extLst>
                  <a:ext uri="{FF2B5EF4-FFF2-40B4-BE49-F238E27FC236}">
                    <a16:creationId xmlns:a16="http://schemas.microsoft.com/office/drawing/2014/main" id="{5394189B-7847-4829-B059-EDBDC6134D1F}"/>
                  </a:ext>
                </a:extLst>
              </p:cNvPr>
              <p:cNvSpPr txBox="1">
                <a:spLocks noGrp="1" noRot="1" noChangeAspect="1" noMove="1" noResize="1" noEditPoints="1" noAdjustHandles="1" noChangeArrowheads="1" noChangeShapeType="1" noTextEdit="1"/>
              </p:cNvSpPr>
              <p:nvPr>
                <p:ph type="body" idx="1"/>
              </p:nvPr>
            </p:nvSpPr>
            <p:spPr>
              <a:xfrm>
                <a:off x="415599" y="1718532"/>
                <a:ext cx="6132408" cy="4698335"/>
              </a:xfrm>
              <a:prstGeom prst="rect">
                <a:avLst/>
              </a:prstGeom>
              <a:blipFill>
                <a:blip r:embed="rId3"/>
                <a:stretch>
                  <a:fillRect l="-1491" t="-519" r="-1392" b="-5318"/>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0A4F0D0-3DBC-4026-AC8C-1A4D7131F5BC}"/>
                  </a:ext>
                </a:extLst>
              </p:cNvPr>
              <p:cNvSpPr txBox="1"/>
              <p:nvPr/>
            </p:nvSpPr>
            <p:spPr>
              <a:xfrm>
                <a:off x="7251054" y="4688612"/>
                <a:ext cx="3495508"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𝑦</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a:rPr lang="en-US" sz="3200" b="0" i="1" smtClean="0">
                          <a:latin typeface="Cambria Math" panose="02040503050406030204" pitchFamily="18" charset="0"/>
                        </a:rPr>
                        <m:t>𝑁𝑜𝑟𝑚𝑎𝑙</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𝜇</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 </m:t>
                      </m:r>
                      <m:r>
                        <a:rPr lang="en-US" sz="3200" b="0" i="1" smtClean="0">
                          <a:latin typeface="Cambria Math" panose="02040503050406030204" pitchFamily="18" charset="0"/>
                        </a:rPr>
                        <m:t>𝜎</m:t>
                      </m:r>
                      <m:r>
                        <a:rPr lang="en-US" sz="3200" b="0" i="1" smtClean="0">
                          <a:latin typeface="Cambria Math" panose="02040503050406030204" pitchFamily="18" charset="0"/>
                        </a:rPr>
                        <m:t>)</m:t>
                      </m:r>
                    </m:oMath>
                  </m:oMathPara>
                </a14:m>
                <a:endParaRPr lang="en-GB" sz="3200" dirty="0"/>
              </a:p>
            </p:txBody>
          </p:sp>
        </mc:Choice>
        <mc:Fallback xmlns="">
          <p:sp>
            <p:nvSpPr>
              <p:cNvPr id="5" name="TextBox 4">
                <a:extLst>
                  <a:ext uri="{FF2B5EF4-FFF2-40B4-BE49-F238E27FC236}">
                    <a16:creationId xmlns:a16="http://schemas.microsoft.com/office/drawing/2014/main" id="{70A4F0D0-3DBC-4026-AC8C-1A4D7131F5BC}"/>
                  </a:ext>
                </a:extLst>
              </p:cNvPr>
              <p:cNvSpPr txBox="1">
                <a:spLocks noRot="1" noChangeAspect="1" noMove="1" noResize="1" noEditPoints="1" noAdjustHandles="1" noChangeArrowheads="1" noChangeShapeType="1" noTextEdit="1"/>
              </p:cNvSpPr>
              <p:nvPr/>
            </p:nvSpPr>
            <p:spPr>
              <a:xfrm>
                <a:off x="7251054" y="4688612"/>
                <a:ext cx="3495508" cy="492443"/>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64ECBC21-62FF-4DE1-BF7D-92A6D3C5EFCC}"/>
                  </a:ext>
                </a:extLst>
              </p:cNvPr>
              <p:cNvSpPr txBox="1"/>
              <p:nvPr/>
            </p:nvSpPr>
            <p:spPr>
              <a:xfrm>
                <a:off x="6843719" y="5405340"/>
                <a:ext cx="5310938" cy="98488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𝜇</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𝛽</m:t>
                          </m:r>
                        </m:e>
                        <m:sub>
                          <m:r>
                            <a:rPr lang="en-US" sz="3200" b="0" i="1" smtClean="0">
                              <a:latin typeface="Cambria Math" panose="02040503050406030204" pitchFamily="18" charset="0"/>
                            </a:rPr>
                            <m:t>0</m:t>
                          </m:r>
                        </m:sub>
                      </m:sSub>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𝛽</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m:t>
                      </m:r>
                      <m:r>
                        <a:rPr lang="en-US" sz="3200" b="0" i="1" smtClean="0">
                          <a:latin typeface="Cambria Math" panose="02040503050406030204" pitchFamily="18" charset="0"/>
                        </a:rPr>
                        <m:t>𝐴𝑔</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𝑒</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 </m:t>
                      </m:r>
                      <m:sSub>
                        <m:sSubPr>
                          <m:ctrlPr>
                            <a:rPr lang="en-US" sz="3200" b="0" i="1" smtClean="0">
                              <a:latin typeface="Cambria Math" panose="02040503050406030204" pitchFamily="18" charset="0"/>
                            </a:rPr>
                          </m:ctrlPr>
                        </m:sSubPr>
                        <m:e>
                          <m:r>
                            <m:rPr>
                              <m:sty m:val="p"/>
                            </m:rPr>
                            <a:rPr lang="en-US" sz="3200" b="0" i="1" smtClean="0">
                              <a:latin typeface="Cambria Math" panose="02040503050406030204" pitchFamily="18" charset="0"/>
                            </a:rPr>
                            <m:t>ϵ</m:t>
                          </m:r>
                        </m:e>
                        <m:sub>
                          <m:r>
                            <a:rPr lang="en-US" sz="3200" b="0" i="1" smtClean="0">
                              <a:latin typeface="Cambria Math" panose="02040503050406030204" pitchFamily="18" charset="0"/>
                            </a:rPr>
                            <m:t>𝑖</m:t>
                          </m:r>
                        </m:sub>
                      </m:sSub>
                    </m:oMath>
                  </m:oMathPara>
                </a14:m>
                <a:endParaRPr lang="en-US" sz="3200" b="0" dirty="0"/>
              </a:p>
              <a:p>
                <a:endParaRPr lang="en-GB" sz="3200" dirty="0"/>
              </a:p>
            </p:txBody>
          </p:sp>
        </mc:Choice>
        <mc:Fallback xmlns="">
          <p:sp>
            <p:nvSpPr>
              <p:cNvPr id="7" name="TextBox 6">
                <a:extLst>
                  <a:ext uri="{FF2B5EF4-FFF2-40B4-BE49-F238E27FC236}">
                    <a16:creationId xmlns:a16="http://schemas.microsoft.com/office/drawing/2014/main" id="{64ECBC21-62FF-4DE1-BF7D-92A6D3C5EFCC}"/>
                  </a:ext>
                </a:extLst>
              </p:cNvPr>
              <p:cNvSpPr txBox="1">
                <a:spLocks noRot="1" noChangeAspect="1" noMove="1" noResize="1" noEditPoints="1" noAdjustHandles="1" noChangeArrowheads="1" noChangeShapeType="1" noTextEdit="1"/>
              </p:cNvSpPr>
              <p:nvPr/>
            </p:nvSpPr>
            <p:spPr>
              <a:xfrm>
                <a:off x="6843719" y="5405340"/>
                <a:ext cx="5310938" cy="984885"/>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8FA1529C-A128-4527-9543-4A27B58AF132}"/>
                  </a:ext>
                </a:extLst>
              </p:cNvPr>
              <p:cNvSpPr txBox="1"/>
              <p:nvPr/>
            </p:nvSpPr>
            <p:spPr>
              <a:xfrm>
                <a:off x="7251054" y="6162124"/>
                <a:ext cx="4191468" cy="492443"/>
              </a:xfrm>
              <a:prstGeom prst="rect">
                <a:avLst/>
              </a:prstGeom>
              <a:noFill/>
            </p:spPr>
            <p:txBody>
              <a:bodyPr wrap="none" lIns="0" tIns="0" rIns="0" bIns="0" rtlCol="0">
                <a:spAutoFit/>
              </a:bodyPr>
              <a:lstStyle/>
              <a:p>
                <a14:m>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𝜇</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m:rPr>
                        <m:nor/>
                      </m:rPr>
                      <a:rPr lang="en-US" sz="3200" b="0" i="0" smtClean="0">
                        <a:latin typeface="Cambria Math" panose="02040503050406030204" pitchFamily="18" charset="0"/>
                      </a:rPr>
                      <m:t>43</m:t>
                    </m:r>
                    <m:r>
                      <a:rPr lang="en-US" sz="3200" b="0" i="1" smtClean="0">
                        <a:latin typeface="Cambria Math" panose="02040503050406030204" pitchFamily="18" charset="0"/>
                      </a:rPr>
                      <m:t>+8×</m:t>
                    </m:r>
                    <m:r>
                      <a:rPr lang="en-US" sz="3200" b="0" i="1" smtClean="0">
                        <a:latin typeface="Cambria Math" panose="02040503050406030204" pitchFamily="18" charset="0"/>
                      </a:rPr>
                      <m:t>𝐴𝑔</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𝑒</m:t>
                        </m:r>
                      </m:e>
                      <m:sub>
                        <m:r>
                          <a:rPr lang="en-US" sz="3200" b="0" i="1" smtClean="0">
                            <a:latin typeface="Cambria Math" panose="02040503050406030204" pitchFamily="18" charset="0"/>
                          </a:rPr>
                          <m:t>𝑖</m:t>
                        </m:r>
                      </m:sub>
                    </m:sSub>
                  </m:oMath>
                </a14:m>
                <a:r>
                  <a:rPr lang="en-GB" sz="3200" dirty="0"/>
                  <a:t> </a:t>
                </a:r>
                <a14:m>
                  <m:oMath xmlns:m="http://schemas.openxmlformats.org/officeDocument/2006/math">
                    <m:r>
                      <a:rPr lang="en-US" sz="3200" i="1">
                        <a:latin typeface="Cambria Math" panose="02040503050406030204" pitchFamily="18" charset="0"/>
                      </a:rPr>
                      <m:t>+ </m:t>
                    </m:r>
                    <m:sSub>
                      <m:sSubPr>
                        <m:ctrlPr>
                          <a:rPr lang="en-US" sz="3200" i="1">
                            <a:latin typeface="Cambria Math" panose="02040503050406030204" pitchFamily="18" charset="0"/>
                          </a:rPr>
                        </m:ctrlPr>
                      </m:sSubPr>
                      <m:e>
                        <m:r>
                          <m:rPr>
                            <m:sty m:val="p"/>
                          </m:rPr>
                          <a:rPr lang="en-US" sz="3200" i="1">
                            <a:latin typeface="Cambria Math" panose="02040503050406030204" pitchFamily="18" charset="0"/>
                          </a:rPr>
                          <m:t>ϵ</m:t>
                        </m:r>
                      </m:e>
                      <m:sub>
                        <m:r>
                          <a:rPr lang="en-US" sz="3200" i="1">
                            <a:latin typeface="Cambria Math" panose="02040503050406030204" pitchFamily="18" charset="0"/>
                          </a:rPr>
                          <m:t>𝑖</m:t>
                        </m:r>
                      </m:sub>
                    </m:sSub>
                  </m:oMath>
                </a14:m>
                <a:endParaRPr lang="en-GB" sz="3200" dirty="0"/>
              </a:p>
            </p:txBody>
          </p:sp>
        </mc:Choice>
        <mc:Fallback xmlns="">
          <p:sp>
            <p:nvSpPr>
              <p:cNvPr id="31" name="TextBox 30">
                <a:extLst>
                  <a:ext uri="{FF2B5EF4-FFF2-40B4-BE49-F238E27FC236}">
                    <a16:creationId xmlns:a16="http://schemas.microsoft.com/office/drawing/2014/main" id="{8FA1529C-A128-4527-9543-4A27B58AF132}"/>
                  </a:ext>
                </a:extLst>
              </p:cNvPr>
              <p:cNvSpPr txBox="1">
                <a:spLocks noRot="1" noChangeAspect="1" noMove="1" noResize="1" noEditPoints="1" noAdjustHandles="1" noChangeArrowheads="1" noChangeShapeType="1" noTextEdit="1"/>
              </p:cNvSpPr>
              <p:nvPr/>
            </p:nvSpPr>
            <p:spPr>
              <a:xfrm>
                <a:off x="7251054" y="6162124"/>
                <a:ext cx="4191468" cy="492443"/>
              </a:xfrm>
              <a:prstGeom prst="rect">
                <a:avLst/>
              </a:prstGeom>
              <a:blipFill>
                <a:blip r:embed="rId6"/>
                <a:stretch>
                  <a:fillRect/>
                </a:stretch>
              </a:blipFill>
            </p:spPr>
            <p:txBody>
              <a:bodyPr/>
              <a:lstStyle/>
              <a:p>
                <a:r>
                  <a:rPr lang="en-GB">
                    <a:noFill/>
                  </a:rPr>
                  <a:t> </a:t>
                </a:r>
              </a:p>
            </p:txBody>
          </p:sp>
        </mc:Fallback>
      </mc:AlternateContent>
      <p:grpSp>
        <p:nvGrpSpPr>
          <p:cNvPr id="6" name="Group 5">
            <a:extLst>
              <a:ext uri="{FF2B5EF4-FFF2-40B4-BE49-F238E27FC236}">
                <a16:creationId xmlns:a16="http://schemas.microsoft.com/office/drawing/2014/main" id="{F425EAD0-7967-4D2D-86FD-D675088C9CB6}"/>
              </a:ext>
            </a:extLst>
          </p:cNvPr>
          <p:cNvGrpSpPr/>
          <p:nvPr/>
        </p:nvGrpSpPr>
        <p:grpSpPr>
          <a:xfrm>
            <a:off x="7781751" y="1295287"/>
            <a:ext cx="4272728" cy="2665274"/>
            <a:chOff x="7359447" y="3989293"/>
            <a:chExt cx="4272728" cy="2665274"/>
          </a:xfrm>
        </p:grpSpPr>
        <p:pic>
          <p:nvPicPr>
            <p:cNvPr id="3" name="Picture 2">
              <a:extLst>
                <a:ext uri="{FF2B5EF4-FFF2-40B4-BE49-F238E27FC236}">
                  <a16:creationId xmlns:a16="http://schemas.microsoft.com/office/drawing/2014/main" id="{40CC0305-CA5B-41FD-A3AB-6B8DA4CFA54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59447" y="3989293"/>
              <a:ext cx="4272728" cy="2311271"/>
            </a:xfrm>
            <a:prstGeom prst="rect">
              <a:avLst/>
            </a:prstGeom>
          </p:spPr>
        </p:pic>
        <p:sp>
          <p:nvSpPr>
            <p:cNvPr id="4" name="TextBox 3">
              <a:extLst>
                <a:ext uri="{FF2B5EF4-FFF2-40B4-BE49-F238E27FC236}">
                  <a16:creationId xmlns:a16="http://schemas.microsoft.com/office/drawing/2014/main" id="{CFA9DE3D-9ED4-4317-9FFA-4A078A437A03}"/>
                </a:ext>
              </a:extLst>
            </p:cNvPr>
            <p:cNvSpPr txBox="1"/>
            <p:nvPr/>
          </p:nvSpPr>
          <p:spPr>
            <a:xfrm>
              <a:off x="8380291" y="6285235"/>
              <a:ext cx="2312300" cy="369332"/>
            </a:xfrm>
            <a:prstGeom prst="rect">
              <a:avLst/>
            </a:prstGeom>
            <a:noFill/>
          </p:spPr>
          <p:txBody>
            <a:bodyPr wrap="none" rtlCol="0">
              <a:spAutoFit/>
            </a:bodyPr>
            <a:lstStyle/>
            <a:p>
              <a:r>
                <a:rPr lang="en-US" dirty="0"/>
                <a:t>^ This is a human baby</a:t>
              </a:r>
              <a:endParaRPr lang="en-GB" dirty="0"/>
            </a:p>
          </p:txBody>
        </p:sp>
      </p:grpSp>
      <p:sp>
        <p:nvSpPr>
          <p:cNvPr id="8" name="Rectangle 7">
            <a:extLst>
              <a:ext uri="{FF2B5EF4-FFF2-40B4-BE49-F238E27FC236}">
                <a16:creationId xmlns:a16="http://schemas.microsoft.com/office/drawing/2014/main" id="{5DB362F1-D582-4FB0-AA1F-569B9CDC0F54}"/>
              </a:ext>
            </a:extLst>
          </p:cNvPr>
          <p:cNvSpPr/>
          <p:nvPr/>
        </p:nvSpPr>
        <p:spPr>
          <a:xfrm>
            <a:off x="1111624" y="1810871"/>
            <a:ext cx="1407458" cy="430305"/>
          </a:xfrm>
          <a:prstGeom prst="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FB56C93C-91AC-4401-A740-EA907B3CA5E3}"/>
              </a:ext>
            </a:extLst>
          </p:cNvPr>
          <p:cNvSpPr/>
          <p:nvPr/>
        </p:nvSpPr>
        <p:spPr>
          <a:xfrm>
            <a:off x="4688541" y="1810871"/>
            <a:ext cx="1523999" cy="430305"/>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55ED2CF6-48F9-4F42-BC87-E26BBC9E4199}"/>
              </a:ext>
            </a:extLst>
          </p:cNvPr>
          <p:cNvSpPr/>
          <p:nvPr/>
        </p:nvSpPr>
        <p:spPr>
          <a:xfrm>
            <a:off x="1111624" y="2562370"/>
            <a:ext cx="2940423" cy="430305"/>
          </a:xfrm>
          <a:prstGeom prst="rect">
            <a:avLst/>
          </a:prstGeom>
          <a:noFill/>
          <a:ln w="28575">
            <a:solidFill>
              <a:srgbClr val="F8B2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1240B37C-A1B7-4409-B179-DD93FC76EC7F}"/>
              </a:ext>
            </a:extLst>
          </p:cNvPr>
          <p:cNvSpPr/>
          <p:nvPr/>
        </p:nvSpPr>
        <p:spPr>
          <a:xfrm>
            <a:off x="487315" y="3722721"/>
            <a:ext cx="5602942" cy="1212600"/>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Rounded Corners 8">
            <a:extLst>
              <a:ext uri="{FF2B5EF4-FFF2-40B4-BE49-F238E27FC236}">
                <a16:creationId xmlns:a16="http://schemas.microsoft.com/office/drawing/2014/main" id="{5A4D8361-049C-48A7-AA03-9E1BD72BBA0F}"/>
              </a:ext>
            </a:extLst>
          </p:cNvPr>
          <p:cNvSpPr/>
          <p:nvPr/>
        </p:nvSpPr>
        <p:spPr>
          <a:xfrm>
            <a:off x="7251054" y="4688612"/>
            <a:ext cx="449628" cy="492443"/>
          </a:xfrm>
          <a:prstGeom prst="round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Rounded Corners 48">
            <a:extLst>
              <a:ext uri="{FF2B5EF4-FFF2-40B4-BE49-F238E27FC236}">
                <a16:creationId xmlns:a16="http://schemas.microsoft.com/office/drawing/2014/main" id="{2A33DF52-857A-4287-B851-7AF4E83D24FF}"/>
              </a:ext>
            </a:extLst>
          </p:cNvPr>
          <p:cNvSpPr/>
          <p:nvPr/>
        </p:nvSpPr>
        <p:spPr>
          <a:xfrm>
            <a:off x="8111665" y="4688612"/>
            <a:ext cx="1507463" cy="492443"/>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9077BDAE-059D-45A7-847F-2523E2E29A0E}"/>
              </a:ext>
            </a:extLst>
          </p:cNvPr>
          <p:cNvSpPr/>
          <p:nvPr/>
        </p:nvSpPr>
        <p:spPr>
          <a:xfrm>
            <a:off x="959224" y="2992675"/>
            <a:ext cx="555811" cy="430305"/>
          </a:xfrm>
          <a:prstGeom prst="rect">
            <a:avLst/>
          </a:pr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Rounded Corners 50">
            <a:extLst>
              <a:ext uri="{FF2B5EF4-FFF2-40B4-BE49-F238E27FC236}">
                <a16:creationId xmlns:a16="http://schemas.microsoft.com/office/drawing/2014/main" id="{04FC6F60-F12C-49E8-B246-6294D2C8F048}"/>
              </a:ext>
            </a:extLst>
          </p:cNvPr>
          <p:cNvSpPr/>
          <p:nvPr/>
        </p:nvSpPr>
        <p:spPr>
          <a:xfrm>
            <a:off x="9690847" y="4688611"/>
            <a:ext cx="519954" cy="492443"/>
          </a:xfrm>
          <a:prstGeom prst="roundRect">
            <a:avLst/>
          </a:prstGeom>
          <a:noFill/>
          <a:ln w="28575">
            <a:solidFill>
              <a:srgbClr val="F8B2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Rounded Corners 51">
            <a:extLst>
              <a:ext uri="{FF2B5EF4-FFF2-40B4-BE49-F238E27FC236}">
                <a16:creationId xmlns:a16="http://schemas.microsoft.com/office/drawing/2014/main" id="{90C371F1-CB5D-43D2-AB4C-0E8DF1AC547C}"/>
              </a:ext>
            </a:extLst>
          </p:cNvPr>
          <p:cNvSpPr/>
          <p:nvPr/>
        </p:nvSpPr>
        <p:spPr>
          <a:xfrm>
            <a:off x="7215891" y="5435885"/>
            <a:ext cx="519954" cy="492443"/>
          </a:xfrm>
          <a:prstGeom prst="roundRect">
            <a:avLst/>
          </a:prstGeom>
          <a:noFill/>
          <a:ln w="28575">
            <a:solidFill>
              <a:srgbClr val="F8B2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Rounded Corners 52">
            <a:extLst>
              <a:ext uri="{FF2B5EF4-FFF2-40B4-BE49-F238E27FC236}">
                <a16:creationId xmlns:a16="http://schemas.microsoft.com/office/drawing/2014/main" id="{61A864B5-8F9E-4391-B002-05182DE6F903}"/>
              </a:ext>
            </a:extLst>
          </p:cNvPr>
          <p:cNvSpPr/>
          <p:nvPr/>
        </p:nvSpPr>
        <p:spPr>
          <a:xfrm>
            <a:off x="8126111" y="5405340"/>
            <a:ext cx="2703254" cy="492443"/>
          </a:xfrm>
          <a:prstGeom prst="roundRect">
            <a:avLst/>
          </a:pr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Rounded Corners 53">
            <a:extLst>
              <a:ext uri="{FF2B5EF4-FFF2-40B4-BE49-F238E27FC236}">
                <a16:creationId xmlns:a16="http://schemas.microsoft.com/office/drawing/2014/main" id="{AF2B3521-1D9C-4154-81A2-CFBA1A680518}"/>
              </a:ext>
            </a:extLst>
          </p:cNvPr>
          <p:cNvSpPr/>
          <p:nvPr/>
        </p:nvSpPr>
        <p:spPr>
          <a:xfrm>
            <a:off x="11219632" y="5435339"/>
            <a:ext cx="519954" cy="492443"/>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47133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1000"/>
                                        <p:tgtEl>
                                          <p:spTgt spid="32">
                                            <p:txEl>
                                              <p:pRg st="0" end="0"/>
                                            </p:txEl>
                                          </p:spTgt>
                                        </p:tgtEl>
                                      </p:cBhvr>
                                    </p:animEffect>
                                  </p:childTnLst>
                                </p:cTn>
                              </p:par>
                              <p:par>
                                <p:cTn id="8" presetID="1"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2">
                                            <p:txEl>
                                              <p:pRg st="2" end="2"/>
                                            </p:txEl>
                                          </p:spTgt>
                                        </p:tgtEl>
                                        <p:attrNameLst>
                                          <p:attrName>style.visibility</p:attrName>
                                        </p:attrNameLst>
                                      </p:cBhvr>
                                      <p:to>
                                        <p:strVal val="visible"/>
                                      </p:to>
                                    </p:set>
                                    <p:animEffect transition="in" filter="fade">
                                      <p:cBhvr>
                                        <p:cTn id="30" dur="1000"/>
                                        <p:tgtEl>
                                          <p:spTgt spid="32">
                                            <p:txEl>
                                              <p:pRg st="2" end="2"/>
                                            </p:txEl>
                                          </p:spTgt>
                                        </p:tgtEl>
                                      </p:cBhvr>
                                    </p:animEffec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1"/>
                                        </p:tgtEl>
                                        <p:attrNameLst>
                                          <p:attrName>style.visibility</p:attrName>
                                        </p:attrNameLst>
                                      </p:cBhvr>
                                      <p:to>
                                        <p:strVal val="visible"/>
                                      </p:to>
                                    </p:set>
                                    <p:animEffect transition="in" filter="fade">
                                      <p:cBhvr>
                                        <p:cTn id="40" dur="500"/>
                                        <p:tgtEl>
                                          <p:spTgt spid="5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2"/>
                                        </p:tgtEl>
                                        <p:attrNameLst>
                                          <p:attrName>style.visibility</p:attrName>
                                        </p:attrNameLst>
                                      </p:cBhvr>
                                      <p:to>
                                        <p:strVal val="visible"/>
                                      </p:to>
                                    </p:set>
                                    <p:animEffect transition="in" filter="fade">
                                      <p:cBhvr>
                                        <p:cTn id="43" dur="500"/>
                                        <p:tgtEl>
                                          <p:spTgt spid="5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0"/>
                                        </p:tgtEl>
                                        <p:attrNameLst>
                                          <p:attrName>style.visibility</p:attrName>
                                        </p:attrNameLst>
                                      </p:cBhvr>
                                      <p:to>
                                        <p:strVal val="visible"/>
                                      </p:to>
                                    </p:set>
                                    <p:animEffect transition="in" filter="fade">
                                      <p:cBhvr>
                                        <p:cTn id="48" dur="500"/>
                                        <p:tgtEl>
                                          <p:spTgt spid="5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fade">
                                      <p:cBhvr>
                                        <p:cTn id="51" dur="500"/>
                                        <p:tgtEl>
                                          <p:spTgt spid="53"/>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2">
                                            <p:txEl>
                                              <p:pRg st="4" end="4"/>
                                            </p:txEl>
                                          </p:spTgt>
                                        </p:tgtEl>
                                        <p:attrNameLst>
                                          <p:attrName>style.visibility</p:attrName>
                                        </p:attrNameLst>
                                      </p:cBhvr>
                                      <p:to>
                                        <p:strVal val="visible"/>
                                      </p:to>
                                    </p:set>
                                    <p:animEffect transition="in" filter="fade">
                                      <p:cBhvr>
                                        <p:cTn id="56" dur="1000"/>
                                        <p:tgtEl>
                                          <p:spTgt spid="32">
                                            <p:txEl>
                                              <p:pRg st="4" end="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fade">
                                      <p:cBhvr>
                                        <p:cTn id="61" dur="500"/>
                                        <p:tgtEl>
                                          <p:spTgt spid="4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4"/>
                                        </p:tgtEl>
                                        <p:attrNameLst>
                                          <p:attrName>style.visibility</p:attrName>
                                        </p:attrNameLst>
                                      </p:cBhvr>
                                      <p:to>
                                        <p:strVal val="visible"/>
                                      </p:to>
                                    </p:set>
                                    <p:animEffect transition="in" filter="fade">
                                      <p:cBhvr>
                                        <p:cTn id="64" dur="500"/>
                                        <p:tgtEl>
                                          <p:spTgt spid="5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2">
                                            <p:txEl>
                                              <p:pRg st="6" end="6"/>
                                            </p:txEl>
                                          </p:spTgt>
                                        </p:tgtEl>
                                        <p:attrNameLst>
                                          <p:attrName>style.visibility</p:attrName>
                                        </p:attrNameLst>
                                      </p:cBhvr>
                                      <p:to>
                                        <p:strVal val="visible"/>
                                      </p:to>
                                    </p:set>
                                    <p:animEffect transition="in" filter="fade">
                                      <p:cBhvr>
                                        <p:cTn id="69" dur="1000"/>
                                        <p:tgtEl>
                                          <p:spTgt spid="32">
                                            <p:txEl>
                                              <p:pRg st="6" end="6"/>
                                            </p:txEl>
                                          </p:spTgt>
                                        </p:tgtEl>
                                      </p:cBhvr>
                                    </p:animEffect>
                                  </p:childTnLst>
                                </p:cTn>
                              </p:par>
                              <p:par>
                                <p:cTn id="70" presetID="1" presetClass="entr" presetSubtype="0"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31" grpId="0"/>
      <p:bldP spid="8" grpId="0" animBg="1"/>
      <p:bldP spid="37" grpId="0" animBg="1"/>
      <p:bldP spid="38" grpId="0" animBg="1"/>
      <p:bldP spid="40" grpId="0" animBg="1"/>
      <p:bldP spid="9" grpId="0" animBg="1"/>
      <p:bldP spid="49" grpId="0" animBg="1"/>
      <p:bldP spid="50" grpId="0" animBg="1"/>
      <p:bldP spid="51" grpId="0" animBg="1"/>
      <p:bldP spid="52" grpId="0" animBg="1"/>
      <p:bldP spid="53" grpId="0" animBg="1"/>
      <p:bldP spid="5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2D54F-3626-436A-AD43-C1B2731F4050}"/>
              </a:ext>
            </a:extLst>
          </p:cNvPr>
          <p:cNvSpPr>
            <a:spLocks noGrp="1"/>
          </p:cNvSpPr>
          <p:nvPr>
            <p:ph type="title"/>
          </p:nvPr>
        </p:nvSpPr>
        <p:spPr>
          <a:xfrm>
            <a:off x="415599" y="199117"/>
            <a:ext cx="11360800" cy="763600"/>
          </a:xfrm>
        </p:spPr>
        <p:txBody>
          <a:bodyPr/>
          <a:lstStyle/>
          <a:p>
            <a:pPr algn="ctr"/>
            <a:r>
              <a:rPr lang="en-GB" dirty="0" err="1"/>
              <a:t>tl;dr</a:t>
            </a:r>
            <a:endParaRPr lang="en-GB" dirty="0"/>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3D377406-85EE-4289-B39C-6978F5C2AFD6}"/>
                  </a:ext>
                </a:extLst>
              </p:cNvPr>
              <p:cNvSpPr>
                <a:spLocks noGrp="1"/>
              </p:cNvSpPr>
              <p:nvPr>
                <p:ph type="body" idx="1"/>
              </p:nvPr>
            </p:nvSpPr>
            <p:spPr>
              <a:xfrm>
                <a:off x="415600" y="1536633"/>
                <a:ext cx="11360800" cy="5002390"/>
              </a:xfrm>
            </p:spPr>
            <p:txBody>
              <a:bodyPr/>
              <a:lstStyle/>
              <a:p>
                <a14:m>
                  <m:oMath xmlns:m="http://schemas.openxmlformats.org/officeDocument/2006/math">
                    <m:sSub>
                      <m:sSubPr>
                        <m:ctrlPr>
                          <a:rPr lang="en-GB"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GB" sz="2400" b="0" i="1" smtClean="0">
                            <a:latin typeface="Cambria Math" panose="02040503050406030204" pitchFamily="18" charset="0"/>
                          </a:rPr>
                          <m:t>𝑖</m:t>
                        </m:r>
                      </m:sub>
                    </m:sSub>
                    <m:r>
                      <a:rPr lang="en-GB" sz="2400" b="0" i="1" smtClean="0">
                        <a:latin typeface="Cambria Math" panose="02040503050406030204" pitchFamily="18" charset="0"/>
                      </a:rPr>
                      <m:t>=</m:t>
                    </m:r>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𝛽</m:t>
                        </m:r>
                      </m:e>
                      <m:sub>
                        <m:r>
                          <a:rPr lang="en-GB" sz="2400" b="0" i="1" smtClean="0">
                            <a:latin typeface="Cambria Math" panose="02040503050406030204" pitchFamily="18" charset="0"/>
                          </a:rPr>
                          <m:t>0</m:t>
                        </m:r>
                      </m:sub>
                    </m:sSub>
                    <m:r>
                      <a:rPr lang="en-GB" sz="2400" b="0" i="1" smtClean="0">
                        <a:latin typeface="Cambria Math" panose="02040503050406030204" pitchFamily="18" charset="0"/>
                      </a:rPr>
                      <m:t>+</m:t>
                    </m:r>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𝛽</m:t>
                        </m:r>
                      </m:e>
                      <m:sub>
                        <m:r>
                          <a:rPr lang="en-GB" sz="2400" b="0" i="1" smtClean="0">
                            <a:latin typeface="Cambria Math" panose="02040503050406030204" pitchFamily="18" charset="0"/>
                          </a:rPr>
                          <m:t>1</m:t>
                        </m:r>
                      </m:sub>
                    </m:sSub>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𝑋</m:t>
                        </m:r>
                      </m:e>
                      <m:sub>
                        <m:r>
                          <a:rPr lang="en-GB" sz="2400" b="0" i="1" smtClean="0">
                            <a:latin typeface="Cambria Math" panose="02040503050406030204" pitchFamily="18" charset="0"/>
                          </a:rPr>
                          <m:t>𝑖</m:t>
                        </m:r>
                      </m:sub>
                    </m:sSub>
                  </m:oMath>
                </a14:m>
                <a:r>
                  <a:rPr lang="en-GB" sz="2400" i="1" dirty="0"/>
                  <a:t> </a:t>
                </a:r>
                <a:r>
                  <a:rPr lang="en-GB" sz="2400" dirty="0"/>
                  <a:t>is the workhorse of statistics in biology</a:t>
                </a:r>
              </a:p>
              <a:p>
                <a:pPr marL="152396" indent="0">
                  <a:buNone/>
                </a:pPr>
                <a:endParaRPr lang="en-GB" sz="2400" dirty="0"/>
              </a:p>
              <a:p>
                <a:r>
                  <a:rPr lang="en-GB" sz="2400" dirty="0"/>
                  <a:t>Data can be thought of as observed and unobserved</a:t>
                </a:r>
              </a:p>
              <a:p>
                <a:pPr lvl="1"/>
                <a:r>
                  <a:rPr lang="en-GB" sz="2000" dirty="0"/>
                  <a:t>Unobserved data are called parameters and need to be estimated</a:t>
                </a:r>
              </a:p>
              <a:p>
                <a:pPr lvl="1"/>
                <a:r>
                  <a:rPr lang="en-GB" sz="2000" dirty="0"/>
                  <a:t>Parameters are estimated using observed data</a:t>
                </a:r>
              </a:p>
              <a:p>
                <a:endParaRPr lang="en-GB" sz="2400" dirty="0"/>
              </a:p>
              <a:p>
                <a:r>
                  <a:rPr lang="en-GB" sz="2400" dirty="0"/>
                  <a:t>Maximum Likelihood Estimate (MLE) </a:t>
                </a:r>
                <a:r>
                  <a:rPr lang="en-GB" sz="2400" b="1" i="1" dirty="0"/>
                  <a:t>estimates</a:t>
                </a:r>
                <a:r>
                  <a:rPr lang="en-GB" sz="2400" dirty="0"/>
                  <a:t> the most likely parameter values</a:t>
                </a:r>
              </a:p>
              <a:p>
                <a:pPr lvl="1"/>
                <a:r>
                  <a:rPr lang="en-GB" sz="2000" dirty="0"/>
                  <a:t>Importantly, these are only estimates, they are not the truth</a:t>
                </a:r>
              </a:p>
              <a:p>
                <a:pPr lvl="1"/>
                <a:endParaRPr lang="en-GB" sz="2000" dirty="0"/>
              </a:p>
              <a:p>
                <a:r>
                  <a:rPr lang="en-GB" sz="2400" dirty="0"/>
                  <a:t>Great care must be given to ensure that any data included is biologically feasible</a:t>
                </a:r>
              </a:p>
              <a:p>
                <a:pPr lvl="1"/>
                <a:r>
                  <a:rPr lang="en-GB" sz="2000" dirty="0"/>
                  <a:t>No thought increases risk of spurious correlations</a:t>
                </a:r>
              </a:p>
            </p:txBody>
          </p:sp>
        </mc:Choice>
        <mc:Fallback xmlns="">
          <p:sp>
            <p:nvSpPr>
              <p:cNvPr id="3" name="Text Placeholder 2">
                <a:extLst>
                  <a:ext uri="{FF2B5EF4-FFF2-40B4-BE49-F238E27FC236}">
                    <a16:creationId xmlns:a16="http://schemas.microsoft.com/office/drawing/2014/main" id="{3D377406-85EE-4289-B39C-6978F5C2AFD6}"/>
                  </a:ext>
                </a:extLst>
              </p:cNvPr>
              <p:cNvSpPr>
                <a:spLocks noGrp="1" noRot="1" noChangeAspect="1" noMove="1" noResize="1" noEditPoints="1" noAdjustHandles="1" noChangeArrowheads="1" noChangeShapeType="1" noTextEdit="1"/>
              </p:cNvSpPr>
              <p:nvPr>
                <p:ph type="body" idx="1"/>
              </p:nvPr>
            </p:nvSpPr>
            <p:spPr>
              <a:xfrm>
                <a:off x="415600" y="1536633"/>
                <a:ext cx="11360800" cy="5002390"/>
              </a:xfrm>
              <a:blipFill>
                <a:blip r:embed="rId2"/>
                <a:stretch>
                  <a:fillRect t="-731"/>
                </a:stretch>
              </a:blipFill>
            </p:spPr>
            <p:txBody>
              <a:bodyPr/>
              <a:lstStyle/>
              <a:p>
                <a:r>
                  <a:rPr lang="en-GB">
                    <a:noFill/>
                  </a:rPr>
                  <a:t> </a:t>
                </a:r>
              </a:p>
            </p:txBody>
          </p:sp>
        </mc:Fallback>
      </mc:AlternateContent>
      <p:sp>
        <p:nvSpPr>
          <p:cNvPr id="4" name="Google Shape;374;p39">
            <a:extLst>
              <a:ext uri="{FF2B5EF4-FFF2-40B4-BE49-F238E27FC236}">
                <a16:creationId xmlns:a16="http://schemas.microsoft.com/office/drawing/2014/main" id="{EA34661B-ABDD-4FF5-94EB-D2ABA929B11C}"/>
              </a:ext>
            </a:extLst>
          </p:cNvPr>
          <p:cNvSpPr/>
          <p:nvPr/>
        </p:nvSpPr>
        <p:spPr>
          <a:xfrm>
            <a:off x="4347583" y="962717"/>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645164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Did you drink coffee this morning?</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9" y="1718532"/>
            <a:ext cx="5859365" cy="4698335"/>
          </a:xfrm>
          <a:prstGeom prst="rect">
            <a:avLst/>
          </a:prstGeom>
        </p:spPr>
        <p:txBody>
          <a:bodyPr spcFirstLastPara="1" vert="horz" wrap="square" lIns="121900" tIns="121900" rIns="121900" bIns="121900" rtlCol="0" anchor="t" anchorCtr="0">
            <a:noAutofit/>
          </a:bodyPr>
          <a:lstStyle/>
          <a:p>
            <a:pPr marL="0" indent="0">
              <a:buNone/>
            </a:pPr>
            <a:r>
              <a:rPr lang="en-US" dirty="0"/>
              <a:t>Utterly trivial and simple question.</a:t>
            </a:r>
          </a:p>
          <a:p>
            <a:pPr marL="0" indent="0">
              <a:buNone/>
            </a:pPr>
            <a:endParaRPr lang="en-US" dirty="0"/>
          </a:p>
          <a:p>
            <a:pPr marL="0" indent="0">
              <a:buNone/>
            </a:pPr>
            <a:r>
              <a:rPr lang="en-US" dirty="0"/>
              <a:t>The response will be yes or no (1 or 0).</a:t>
            </a:r>
          </a:p>
          <a:p>
            <a:pPr marL="0" indent="0">
              <a:buNone/>
            </a:pPr>
            <a:endParaRPr lang="en-US" dirty="0"/>
          </a:p>
          <a:p>
            <a:pPr marL="0" indent="0">
              <a:buNone/>
            </a:pPr>
            <a:r>
              <a:rPr lang="en-GB" dirty="0"/>
              <a:t>Given your answer, the more interesting question is why did you drink coffee (or not)?</a:t>
            </a:r>
          </a:p>
          <a:p>
            <a:pPr marL="0" indent="0">
              <a:buNone/>
            </a:pPr>
            <a:endParaRPr lang="en-GB" dirty="0"/>
          </a:p>
          <a:p>
            <a:pPr marL="0" indent="0">
              <a:buNone/>
            </a:pPr>
            <a:r>
              <a:rPr lang="en-GB" dirty="0"/>
              <a:t>There is some unknown probability that you will drink coffee, which is </a:t>
            </a:r>
            <a:r>
              <a:rPr lang="en-GB" i="1" dirty="0"/>
              <a:t>determined</a:t>
            </a:r>
            <a:r>
              <a:rPr lang="en-GB" dirty="0"/>
              <a:t> by a set of some unknown </a:t>
            </a:r>
            <a:r>
              <a:rPr lang="en-GB" i="1" dirty="0"/>
              <a:t>influences</a:t>
            </a:r>
            <a:r>
              <a:rPr lang="en-GB" dirty="0"/>
              <a:t>.</a:t>
            </a:r>
            <a:endParaRPr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0A4F0D0-3DBC-4026-AC8C-1A4D7131F5BC}"/>
                  </a:ext>
                </a:extLst>
              </p:cNvPr>
              <p:cNvSpPr txBox="1"/>
              <p:nvPr/>
            </p:nvSpPr>
            <p:spPr>
              <a:xfrm>
                <a:off x="7521390" y="5157239"/>
                <a:ext cx="3303084"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𝑦</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a:rPr lang="en-US" sz="3200" b="0" i="1" smtClean="0">
                          <a:latin typeface="Cambria Math" panose="02040503050406030204" pitchFamily="18" charset="0"/>
                        </a:rPr>
                        <m:t>𝑏𝑖𝑛𝑜𝑚𝑖𝑎𝑙</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𝑝</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oMath>
                  </m:oMathPara>
                </a14:m>
                <a:endParaRPr lang="en-GB" sz="3200" dirty="0"/>
              </a:p>
            </p:txBody>
          </p:sp>
        </mc:Choice>
        <mc:Fallback xmlns="">
          <p:sp>
            <p:nvSpPr>
              <p:cNvPr id="5" name="TextBox 4">
                <a:extLst>
                  <a:ext uri="{FF2B5EF4-FFF2-40B4-BE49-F238E27FC236}">
                    <a16:creationId xmlns:a16="http://schemas.microsoft.com/office/drawing/2014/main" id="{70A4F0D0-3DBC-4026-AC8C-1A4D7131F5BC}"/>
                  </a:ext>
                </a:extLst>
              </p:cNvPr>
              <p:cNvSpPr txBox="1">
                <a:spLocks noRot="1" noChangeAspect="1" noMove="1" noResize="1" noEditPoints="1" noAdjustHandles="1" noChangeArrowheads="1" noChangeShapeType="1" noTextEdit="1"/>
              </p:cNvSpPr>
              <p:nvPr/>
            </p:nvSpPr>
            <p:spPr>
              <a:xfrm>
                <a:off x="7521390" y="5157239"/>
                <a:ext cx="3303084" cy="492443"/>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64ECBC21-62FF-4DE1-BF7D-92A6D3C5EFCC}"/>
                  </a:ext>
                </a:extLst>
              </p:cNvPr>
              <p:cNvSpPr txBox="1"/>
              <p:nvPr/>
            </p:nvSpPr>
            <p:spPr>
              <a:xfrm>
                <a:off x="7521390" y="5873967"/>
                <a:ext cx="1501886"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𝑝</m:t>
                          </m:r>
                        </m:e>
                        <m:sub>
                          <m:r>
                            <a:rPr lang="en-US" sz="3200" b="0" i="1" smtClean="0">
                              <a:latin typeface="Cambria Math" panose="02040503050406030204" pitchFamily="18" charset="0"/>
                            </a:rPr>
                            <m:t>𝑖</m:t>
                          </m:r>
                        </m:sub>
                      </m:sSub>
                      <m:r>
                        <a:rPr lang="en-US" sz="3200" b="0" i="1" smtClean="0">
                          <a:latin typeface="Cambria Math" panose="02040503050406030204" pitchFamily="18" charset="0"/>
                        </a:rPr>
                        <m:t>=</m:t>
                      </m:r>
                      <m:r>
                        <a:rPr lang="en-US" sz="3200" b="0" i="1" smtClean="0">
                          <a:latin typeface="Cambria Math" panose="02040503050406030204" pitchFamily="18" charset="0"/>
                        </a:rPr>
                        <m:t>𝑋</m:t>
                      </m:r>
                      <m:r>
                        <a:rPr lang="en-US" sz="3200" b="0" i="1" smtClean="0">
                          <a:latin typeface="Cambria Math" panose="02040503050406030204" pitchFamily="18" charset="0"/>
                        </a:rPr>
                        <m:t>𝛽</m:t>
                      </m:r>
                    </m:oMath>
                  </m:oMathPara>
                </a14:m>
                <a:endParaRPr lang="en-GB" sz="3200" dirty="0"/>
              </a:p>
            </p:txBody>
          </p:sp>
        </mc:Choice>
        <mc:Fallback xmlns="">
          <p:sp>
            <p:nvSpPr>
              <p:cNvPr id="7" name="TextBox 6">
                <a:extLst>
                  <a:ext uri="{FF2B5EF4-FFF2-40B4-BE49-F238E27FC236}">
                    <a16:creationId xmlns:a16="http://schemas.microsoft.com/office/drawing/2014/main" id="{64ECBC21-62FF-4DE1-BF7D-92A6D3C5EFCC}"/>
                  </a:ext>
                </a:extLst>
              </p:cNvPr>
              <p:cNvSpPr txBox="1">
                <a:spLocks noRot="1" noChangeAspect="1" noMove="1" noResize="1" noEditPoints="1" noAdjustHandles="1" noChangeArrowheads="1" noChangeShapeType="1" noTextEdit="1"/>
              </p:cNvSpPr>
              <p:nvPr/>
            </p:nvSpPr>
            <p:spPr>
              <a:xfrm>
                <a:off x="7521390" y="5873967"/>
                <a:ext cx="1501886" cy="492443"/>
              </a:xfrm>
              <a:prstGeom prst="rect">
                <a:avLst/>
              </a:prstGeom>
              <a:blipFill>
                <a:blip r:embed="rId4"/>
                <a:stretch>
                  <a:fillRect/>
                </a:stretch>
              </a:blipFill>
            </p:spPr>
            <p:txBody>
              <a:bodyPr/>
              <a:lstStyle/>
              <a:p>
                <a:r>
                  <a:rPr lang="en-GB">
                    <a:noFill/>
                  </a:rPr>
                  <a:t> </a:t>
                </a:r>
              </a:p>
            </p:txBody>
          </p:sp>
        </mc:Fallback>
      </mc:AlternateContent>
      <p:pic>
        <p:nvPicPr>
          <p:cNvPr id="59" name="Picture 58" descr="A cup of coffee with coffee beans&#10;&#10;Description automatically generated with medium confidence">
            <a:extLst>
              <a:ext uri="{FF2B5EF4-FFF2-40B4-BE49-F238E27FC236}">
                <a16:creationId xmlns:a16="http://schemas.microsoft.com/office/drawing/2014/main" id="{1451199C-C7D4-43C6-A921-5C04850E22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16207" y="1256690"/>
            <a:ext cx="4860193" cy="3560092"/>
          </a:xfrm>
          <a:prstGeom prst="rect">
            <a:avLst/>
          </a:prstGeom>
        </p:spPr>
      </p:pic>
      <p:grpSp>
        <p:nvGrpSpPr>
          <p:cNvPr id="23" name="Group 22">
            <a:extLst>
              <a:ext uri="{FF2B5EF4-FFF2-40B4-BE49-F238E27FC236}">
                <a16:creationId xmlns:a16="http://schemas.microsoft.com/office/drawing/2014/main" id="{2BA33DB9-1F18-458E-9C8F-B6E804FEAFA0}"/>
              </a:ext>
            </a:extLst>
          </p:cNvPr>
          <p:cNvGrpSpPr/>
          <p:nvPr/>
        </p:nvGrpSpPr>
        <p:grpSpPr>
          <a:xfrm>
            <a:off x="1136592" y="2615012"/>
            <a:ext cx="6804301" cy="3040730"/>
            <a:chOff x="1136592" y="2615012"/>
            <a:chExt cx="6804301" cy="3040730"/>
          </a:xfrm>
        </p:grpSpPr>
        <p:grpSp>
          <p:nvGrpSpPr>
            <p:cNvPr id="18" name="Group 17">
              <a:extLst>
                <a:ext uri="{FF2B5EF4-FFF2-40B4-BE49-F238E27FC236}">
                  <a16:creationId xmlns:a16="http://schemas.microsoft.com/office/drawing/2014/main" id="{AB489590-0591-4AE0-B9F9-F6F6EF03AE3A}"/>
                </a:ext>
              </a:extLst>
            </p:cNvPr>
            <p:cNvGrpSpPr/>
            <p:nvPr/>
          </p:nvGrpSpPr>
          <p:grpSpPr>
            <a:xfrm>
              <a:off x="1136592" y="2615012"/>
              <a:ext cx="6804301" cy="3040730"/>
              <a:chOff x="1136592" y="2615012"/>
              <a:chExt cx="6804301" cy="3040730"/>
            </a:xfrm>
          </p:grpSpPr>
          <p:sp>
            <p:nvSpPr>
              <p:cNvPr id="11" name="Rectangle 10">
                <a:extLst>
                  <a:ext uri="{FF2B5EF4-FFF2-40B4-BE49-F238E27FC236}">
                    <a16:creationId xmlns:a16="http://schemas.microsoft.com/office/drawing/2014/main" id="{05596422-935E-4022-9888-7394787E941F}"/>
                  </a:ext>
                </a:extLst>
              </p:cNvPr>
              <p:cNvSpPr/>
              <p:nvPr/>
            </p:nvSpPr>
            <p:spPr>
              <a:xfrm>
                <a:off x="1136592" y="2615012"/>
                <a:ext cx="1354938" cy="373456"/>
              </a:xfrm>
              <a:prstGeom prst="rect">
                <a:avLst/>
              </a:prstGeom>
              <a:noFill/>
              <a:ln w="38100">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36E3CAB0-F281-48B4-B632-D1F42390B074}"/>
                  </a:ext>
                </a:extLst>
              </p:cNvPr>
              <p:cNvSpPr/>
              <p:nvPr/>
            </p:nvSpPr>
            <p:spPr>
              <a:xfrm>
                <a:off x="7538117" y="5216606"/>
                <a:ext cx="402776" cy="439136"/>
              </a:xfrm>
              <a:prstGeom prst="roundRect">
                <a:avLst/>
              </a:pr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0" name="Freeform: Shape 19">
              <a:extLst>
                <a:ext uri="{FF2B5EF4-FFF2-40B4-BE49-F238E27FC236}">
                  <a16:creationId xmlns:a16="http://schemas.microsoft.com/office/drawing/2014/main" id="{AF00D0FC-D7F9-4ABF-9439-954213057E08}"/>
                </a:ext>
              </a:extLst>
            </p:cNvPr>
            <p:cNvSpPr/>
            <p:nvPr/>
          </p:nvSpPr>
          <p:spPr>
            <a:xfrm>
              <a:off x="1775012" y="2985247"/>
              <a:ext cx="5949763" cy="2227223"/>
            </a:xfrm>
            <a:custGeom>
              <a:avLst/>
              <a:gdLst>
                <a:gd name="connsiteX0" fmla="*/ 0 w 5934635"/>
                <a:gd name="connsiteY0" fmla="*/ 0 h 2277035"/>
                <a:gd name="connsiteX1" fmla="*/ 654423 w 5934635"/>
                <a:gd name="connsiteY1" fmla="*/ 224118 h 2277035"/>
                <a:gd name="connsiteX2" fmla="*/ 3164541 w 5934635"/>
                <a:gd name="connsiteY2" fmla="*/ 251012 h 2277035"/>
                <a:gd name="connsiteX3" fmla="*/ 4329953 w 5934635"/>
                <a:gd name="connsiteY3" fmla="*/ 510988 h 2277035"/>
                <a:gd name="connsiteX4" fmla="*/ 5459506 w 5934635"/>
                <a:gd name="connsiteY4" fmla="*/ 1183341 h 2277035"/>
                <a:gd name="connsiteX5" fmla="*/ 5934635 w 5934635"/>
                <a:gd name="connsiteY5" fmla="*/ 2277035 h 227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34635" h="2277035">
                  <a:moveTo>
                    <a:pt x="0" y="0"/>
                  </a:moveTo>
                  <a:cubicBezTo>
                    <a:pt x="63500" y="91141"/>
                    <a:pt x="127000" y="182283"/>
                    <a:pt x="654423" y="224118"/>
                  </a:cubicBezTo>
                  <a:cubicBezTo>
                    <a:pt x="1181846" y="265953"/>
                    <a:pt x="2551953" y="203200"/>
                    <a:pt x="3164541" y="251012"/>
                  </a:cubicBezTo>
                  <a:cubicBezTo>
                    <a:pt x="3777129" y="298824"/>
                    <a:pt x="3947459" y="355600"/>
                    <a:pt x="4329953" y="510988"/>
                  </a:cubicBezTo>
                  <a:cubicBezTo>
                    <a:pt x="4712447" y="666376"/>
                    <a:pt x="5192059" y="889000"/>
                    <a:pt x="5459506" y="1183341"/>
                  </a:cubicBezTo>
                  <a:cubicBezTo>
                    <a:pt x="5726953" y="1477682"/>
                    <a:pt x="5830794" y="1877358"/>
                    <a:pt x="5934635" y="2277035"/>
                  </a:cubicBezTo>
                </a:path>
              </a:pathLst>
            </a:custGeom>
            <a:noFill/>
            <a:ln w="28575">
              <a:solidFill>
                <a:srgbClr val="CC31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6" name="Group 25">
            <a:extLst>
              <a:ext uri="{FF2B5EF4-FFF2-40B4-BE49-F238E27FC236}">
                <a16:creationId xmlns:a16="http://schemas.microsoft.com/office/drawing/2014/main" id="{9D4DDACE-2BCD-4BF3-ADAA-2B83080EF01D}"/>
              </a:ext>
            </a:extLst>
          </p:cNvPr>
          <p:cNvGrpSpPr/>
          <p:nvPr/>
        </p:nvGrpSpPr>
        <p:grpSpPr>
          <a:xfrm>
            <a:off x="2596496" y="4909752"/>
            <a:ext cx="8148084" cy="1456658"/>
            <a:chOff x="2596496" y="4909752"/>
            <a:chExt cx="8148084" cy="1456658"/>
          </a:xfrm>
        </p:grpSpPr>
        <p:grpSp>
          <p:nvGrpSpPr>
            <p:cNvPr id="22" name="Group 21">
              <a:extLst>
                <a:ext uri="{FF2B5EF4-FFF2-40B4-BE49-F238E27FC236}">
                  <a16:creationId xmlns:a16="http://schemas.microsoft.com/office/drawing/2014/main" id="{D28C55A4-C49B-4D37-8B07-2CE7CB6B3787}"/>
                </a:ext>
              </a:extLst>
            </p:cNvPr>
            <p:cNvGrpSpPr/>
            <p:nvPr/>
          </p:nvGrpSpPr>
          <p:grpSpPr>
            <a:xfrm>
              <a:off x="2596496" y="4909752"/>
              <a:ext cx="8148084" cy="1456658"/>
              <a:chOff x="2596497" y="4909752"/>
              <a:chExt cx="5422229" cy="1456658"/>
            </a:xfrm>
          </p:grpSpPr>
          <p:sp>
            <p:nvSpPr>
              <p:cNvPr id="46" name="Rectangle: Rounded Corners 45">
                <a:extLst>
                  <a:ext uri="{FF2B5EF4-FFF2-40B4-BE49-F238E27FC236}">
                    <a16:creationId xmlns:a16="http://schemas.microsoft.com/office/drawing/2014/main" id="{64BFA693-DCE4-4AFE-9106-647ED915C76D}"/>
                  </a:ext>
                </a:extLst>
              </p:cNvPr>
              <p:cNvSpPr/>
              <p:nvPr/>
            </p:nvSpPr>
            <p:spPr>
              <a:xfrm>
                <a:off x="7593793" y="5216605"/>
                <a:ext cx="424933" cy="441365"/>
              </a:xfrm>
              <a:prstGeom prst="round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9" name="Group 18">
                <a:extLst>
                  <a:ext uri="{FF2B5EF4-FFF2-40B4-BE49-F238E27FC236}">
                    <a16:creationId xmlns:a16="http://schemas.microsoft.com/office/drawing/2014/main" id="{6FFA9890-8C09-4FE9-A22A-EC53A8134235}"/>
                  </a:ext>
                </a:extLst>
              </p:cNvPr>
              <p:cNvGrpSpPr/>
              <p:nvPr/>
            </p:nvGrpSpPr>
            <p:grpSpPr>
              <a:xfrm>
                <a:off x="2596497" y="4909752"/>
                <a:ext cx="3556486" cy="1456658"/>
                <a:chOff x="2596497" y="4909752"/>
                <a:chExt cx="3556486" cy="1456658"/>
              </a:xfrm>
            </p:grpSpPr>
            <p:sp>
              <p:nvSpPr>
                <p:cNvPr id="42" name="Rectangle 41">
                  <a:extLst>
                    <a:ext uri="{FF2B5EF4-FFF2-40B4-BE49-F238E27FC236}">
                      <a16:creationId xmlns:a16="http://schemas.microsoft.com/office/drawing/2014/main" id="{E722088A-DBD5-4BA8-BFEF-8E71175E1F26}"/>
                    </a:ext>
                  </a:extLst>
                </p:cNvPr>
                <p:cNvSpPr/>
                <p:nvPr/>
              </p:nvSpPr>
              <p:spPr>
                <a:xfrm>
                  <a:off x="2596497" y="4909752"/>
                  <a:ext cx="2048396" cy="350378"/>
                </a:xfrm>
                <a:prstGeom prst="rect">
                  <a:avLst/>
                </a:prstGeom>
                <a:noFill/>
                <a:ln w="38100">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Rounded Corners 46">
                  <a:extLst>
                    <a:ext uri="{FF2B5EF4-FFF2-40B4-BE49-F238E27FC236}">
                      <a16:creationId xmlns:a16="http://schemas.microsoft.com/office/drawing/2014/main" id="{36AB0B07-6621-47E7-97BF-DA1B977FD90E}"/>
                    </a:ext>
                  </a:extLst>
                </p:cNvPr>
                <p:cNvSpPr/>
                <p:nvPr/>
              </p:nvSpPr>
              <p:spPr>
                <a:xfrm>
                  <a:off x="5873820" y="5981688"/>
                  <a:ext cx="279163" cy="384722"/>
                </a:xfrm>
                <a:prstGeom prst="roundRect">
                  <a:avLst/>
                </a:pr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4" name="Freeform: Shape 23">
              <a:extLst>
                <a:ext uri="{FF2B5EF4-FFF2-40B4-BE49-F238E27FC236}">
                  <a16:creationId xmlns:a16="http://schemas.microsoft.com/office/drawing/2014/main" id="{E53E0F89-58B7-4841-9F7D-72B292E45830}"/>
                </a:ext>
              </a:extLst>
            </p:cNvPr>
            <p:cNvSpPr/>
            <p:nvPr/>
          </p:nvSpPr>
          <p:spPr>
            <a:xfrm>
              <a:off x="5683624" y="5074024"/>
              <a:ext cx="2070847" cy="905435"/>
            </a:xfrm>
            <a:custGeom>
              <a:avLst/>
              <a:gdLst>
                <a:gd name="connsiteX0" fmla="*/ 0 w 2070847"/>
                <a:gd name="connsiteY0" fmla="*/ 0 h 905435"/>
                <a:gd name="connsiteX1" fmla="*/ 475129 w 2070847"/>
                <a:gd name="connsiteY1" fmla="*/ 134470 h 905435"/>
                <a:gd name="connsiteX2" fmla="*/ 851647 w 2070847"/>
                <a:gd name="connsiteY2" fmla="*/ 609600 h 905435"/>
                <a:gd name="connsiteX3" fmla="*/ 1604682 w 2070847"/>
                <a:gd name="connsiteY3" fmla="*/ 726141 h 905435"/>
                <a:gd name="connsiteX4" fmla="*/ 2070847 w 2070847"/>
                <a:gd name="connsiteY4" fmla="*/ 905435 h 905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847" h="905435">
                  <a:moveTo>
                    <a:pt x="0" y="0"/>
                  </a:moveTo>
                  <a:cubicBezTo>
                    <a:pt x="166594" y="16435"/>
                    <a:pt x="333188" y="32870"/>
                    <a:pt x="475129" y="134470"/>
                  </a:cubicBezTo>
                  <a:cubicBezTo>
                    <a:pt x="617070" y="236070"/>
                    <a:pt x="663388" y="510988"/>
                    <a:pt x="851647" y="609600"/>
                  </a:cubicBezTo>
                  <a:cubicBezTo>
                    <a:pt x="1039906" y="708212"/>
                    <a:pt x="1401482" y="676835"/>
                    <a:pt x="1604682" y="726141"/>
                  </a:cubicBezTo>
                  <a:cubicBezTo>
                    <a:pt x="1807882" y="775447"/>
                    <a:pt x="1939364" y="840441"/>
                    <a:pt x="2070847" y="905435"/>
                  </a:cubicBezTo>
                </a:path>
              </a:pathLst>
            </a:cu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Shape 24">
              <a:extLst>
                <a:ext uri="{FF2B5EF4-FFF2-40B4-BE49-F238E27FC236}">
                  <a16:creationId xmlns:a16="http://schemas.microsoft.com/office/drawing/2014/main" id="{84898B28-C8F1-4006-8310-2BCA68501519}"/>
                </a:ext>
              </a:extLst>
            </p:cNvPr>
            <p:cNvSpPr/>
            <p:nvPr/>
          </p:nvSpPr>
          <p:spPr>
            <a:xfrm>
              <a:off x="7109011" y="5657970"/>
              <a:ext cx="3074565" cy="147868"/>
            </a:xfrm>
            <a:custGeom>
              <a:avLst/>
              <a:gdLst>
                <a:gd name="connsiteX0" fmla="*/ 0 w 3056964"/>
                <a:gd name="connsiteY0" fmla="*/ 125506 h 158073"/>
                <a:gd name="connsiteX1" fmla="*/ 1658470 w 3056964"/>
                <a:gd name="connsiteY1" fmla="*/ 125506 h 158073"/>
                <a:gd name="connsiteX2" fmla="*/ 2572870 w 3056964"/>
                <a:gd name="connsiteY2" fmla="*/ 152400 h 158073"/>
                <a:gd name="connsiteX3" fmla="*/ 3056964 w 3056964"/>
                <a:gd name="connsiteY3" fmla="*/ 0 h 158073"/>
              </a:gdLst>
              <a:ahLst/>
              <a:cxnLst>
                <a:cxn ang="0">
                  <a:pos x="connsiteX0" y="connsiteY0"/>
                </a:cxn>
                <a:cxn ang="0">
                  <a:pos x="connsiteX1" y="connsiteY1"/>
                </a:cxn>
                <a:cxn ang="0">
                  <a:pos x="connsiteX2" y="connsiteY2"/>
                </a:cxn>
                <a:cxn ang="0">
                  <a:pos x="connsiteX3" y="connsiteY3"/>
                </a:cxn>
              </a:cxnLst>
              <a:rect l="l" t="t" r="r" b="b"/>
              <a:pathLst>
                <a:path w="3056964" h="158073">
                  <a:moveTo>
                    <a:pt x="0" y="125506"/>
                  </a:moveTo>
                  <a:lnTo>
                    <a:pt x="1658470" y="125506"/>
                  </a:lnTo>
                  <a:cubicBezTo>
                    <a:pt x="2087282" y="129988"/>
                    <a:pt x="2339788" y="173318"/>
                    <a:pt x="2572870" y="152400"/>
                  </a:cubicBezTo>
                  <a:cubicBezTo>
                    <a:pt x="2805952" y="131482"/>
                    <a:pt x="2931458" y="65741"/>
                    <a:pt x="3056964" y="0"/>
                  </a:cubicBezTo>
                </a:path>
              </a:pathLst>
            </a:custGeom>
            <a:noFill/>
            <a:ln w="28575">
              <a:solidFill>
                <a:srgbClr val="660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8" name="Group 27">
            <a:extLst>
              <a:ext uri="{FF2B5EF4-FFF2-40B4-BE49-F238E27FC236}">
                <a16:creationId xmlns:a16="http://schemas.microsoft.com/office/drawing/2014/main" id="{2E366E3A-C89B-4049-8C83-2B925B09EF16}"/>
              </a:ext>
            </a:extLst>
          </p:cNvPr>
          <p:cNvGrpSpPr/>
          <p:nvPr/>
        </p:nvGrpSpPr>
        <p:grpSpPr>
          <a:xfrm>
            <a:off x="502025" y="5648688"/>
            <a:ext cx="8521251" cy="967427"/>
            <a:chOff x="502025" y="5648688"/>
            <a:chExt cx="8521251" cy="967427"/>
          </a:xfrm>
        </p:grpSpPr>
        <p:grpSp>
          <p:nvGrpSpPr>
            <p:cNvPr id="21" name="Group 20">
              <a:extLst>
                <a:ext uri="{FF2B5EF4-FFF2-40B4-BE49-F238E27FC236}">
                  <a16:creationId xmlns:a16="http://schemas.microsoft.com/office/drawing/2014/main" id="{9A6854F8-1D7B-4E84-AAFB-F147BDE19CAE}"/>
                </a:ext>
              </a:extLst>
            </p:cNvPr>
            <p:cNvGrpSpPr/>
            <p:nvPr/>
          </p:nvGrpSpPr>
          <p:grpSpPr>
            <a:xfrm>
              <a:off x="502025" y="5648688"/>
              <a:ext cx="8521251" cy="819354"/>
              <a:chOff x="-1389528" y="5597513"/>
              <a:chExt cx="8521251" cy="819354"/>
            </a:xfrm>
          </p:grpSpPr>
          <p:sp>
            <p:nvSpPr>
              <p:cNvPr id="43" name="Rectangle 42">
                <a:extLst>
                  <a:ext uri="{FF2B5EF4-FFF2-40B4-BE49-F238E27FC236}">
                    <a16:creationId xmlns:a16="http://schemas.microsoft.com/office/drawing/2014/main" id="{ED52917F-8F6B-4630-81DC-4B6013FD7F93}"/>
                  </a:ext>
                </a:extLst>
              </p:cNvPr>
              <p:cNvSpPr/>
              <p:nvPr/>
            </p:nvSpPr>
            <p:spPr>
              <a:xfrm>
                <a:off x="-1389528" y="5597513"/>
                <a:ext cx="5593975" cy="81935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Rounded Corners 47">
                <a:extLst>
                  <a:ext uri="{FF2B5EF4-FFF2-40B4-BE49-F238E27FC236}">
                    <a16:creationId xmlns:a16="http://schemas.microsoft.com/office/drawing/2014/main" id="{578663CD-020D-4580-A43F-AEF629599CA7}"/>
                  </a:ext>
                </a:extLst>
              </p:cNvPr>
              <p:cNvSpPr/>
              <p:nvPr/>
            </p:nvSpPr>
            <p:spPr>
              <a:xfrm>
                <a:off x="6490447" y="5822792"/>
                <a:ext cx="641276" cy="492443"/>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Freeform: Shape 26">
              <a:extLst>
                <a:ext uri="{FF2B5EF4-FFF2-40B4-BE49-F238E27FC236}">
                  <a16:creationId xmlns:a16="http://schemas.microsoft.com/office/drawing/2014/main" id="{5DA66248-ED54-4277-A1D7-6CED742BC3AB}"/>
                </a:ext>
              </a:extLst>
            </p:cNvPr>
            <p:cNvSpPr/>
            <p:nvPr/>
          </p:nvSpPr>
          <p:spPr>
            <a:xfrm>
              <a:off x="6096000" y="6034691"/>
              <a:ext cx="2393576" cy="581424"/>
            </a:xfrm>
            <a:custGeom>
              <a:avLst/>
              <a:gdLst>
                <a:gd name="connsiteX0" fmla="*/ 0 w 3747247"/>
                <a:gd name="connsiteY0" fmla="*/ 0 h 538044"/>
                <a:gd name="connsiteX1" fmla="*/ 502024 w 3747247"/>
                <a:gd name="connsiteY1" fmla="*/ 188258 h 538044"/>
                <a:gd name="connsiteX2" fmla="*/ 1380565 w 3747247"/>
                <a:gd name="connsiteY2" fmla="*/ 448235 h 538044"/>
                <a:gd name="connsiteX3" fmla="*/ 2420471 w 3747247"/>
                <a:gd name="connsiteY3" fmla="*/ 528917 h 538044"/>
                <a:gd name="connsiteX4" fmla="*/ 3236259 w 3747247"/>
                <a:gd name="connsiteY4" fmla="*/ 510988 h 538044"/>
                <a:gd name="connsiteX5" fmla="*/ 3747247 w 3747247"/>
                <a:gd name="connsiteY5" fmla="*/ 304800 h 53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47247" h="538044">
                  <a:moveTo>
                    <a:pt x="0" y="0"/>
                  </a:moveTo>
                  <a:cubicBezTo>
                    <a:pt x="135965" y="56776"/>
                    <a:pt x="271930" y="113552"/>
                    <a:pt x="502024" y="188258"/>
                  </a:cubicBezTo>
                  <a:cubicBezTo>
                    <a:pt x="732118" y="262964"/>
                    <a:pt x="1060824" y="391459"/>
                    <a:pt x="1380565" y="448235"/>
                  </a:cubicBezTo>
                  <a:cubicBezTo>
                    <a:pt x="1700306" y="505011"/>
                    <a:pt x="2111189" y="518458"/>
                    <a:pt x="2420471" y="528917"/>
                  </a:cubicBezTo>
                  <a:cubicBezTo>
                    <a:pt x="2729753" y="539376"/>
                    <a:pt x="3015130" y="548341"/>
                    <a:pt x="3236259" y="510988"/>
                  </a:cubicBezTo>
                  <a:cubicBezTo>
                    <a:pt x="3457388" y="473635"/>
                    <a:pt x="3602317" y="389217"/>
                    <a:pt x="3747247" y="304800"/>
                  </a:cubicBezTo>
                </a:path>
              </a:pathLst>
            </a:cu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0" name="Group 29">
            <a:extLst>
              <a:ext uri="{FF2B5EF4-FFF2-40B4-BE49-F238E27FC236}">
                <a16:creationId xmlns:a16="http://schemas.microsoft.com/office/drawing/2014/main" id="{88B4689B-5FBB-4487-8A7F-9D8DDEA9A3D2}"/>
              </a:ext>
            </a:extLst>
          </p:cNvPr>
          <p:cNvGrpSpPr/>
          <p:nvPr/>
        </p:nvGrpSpPr>
        <p:grpSpPr>
          <a:xfrm>
            <a:off x="4966447" y="2598841"/>
            <a:ext cx="5118147" cy="3059128"/>
            <a:chOff x="4966447" y="2598841"/>
            <a:chExt cx="5118147" cy="3059128"/>
          </a:xfrm>
        </p:grpSpPr>
        <p:grpSp>
          <p:nvGrpSpPr>
            <p:cNvPr id="39" name="Group 38">
              <a:extLst>
                <a:ext uri="{FF2B5EF4-FFF2-40B4-BE49-F238E27FC236}">
                  <a16:creationId xmlns:a16="http://schemas.microsoft.com/office/drawing/2014/main" id="{F58FCE76-FFEA-4974-AD87-E5B269986550}"/>
                </a:ext>
              </a:extLst>
            </p:cNvPr>
            <p:cNvGrpSpPr/>
            <p:nvPr/>
          </p:nvGrpSpPr>
          <p:grpSpPr>
            <a:xfrm>
              <a:off x="4966447" y="2598841"/>
              <a:ext cx="5118147" cy="3059128"/>
              <a:chOff x="1361084" y="2577352"/>
              <a:chExt cx="5118147" cy="3059128"/>
            </a:xfrm>
          </p:grpSpPr>
          <p:sp>
            <p:nvSpPr>
              <p:cNvPr id="41" name="Rectangle 40">
                <a:extLst>
                  <a:ext uri="{FF2B5EF4-FFF2-40B4-BE49-F238E27FC236}">
                    <a16:creationId xmlns:a16="http://schemas.microsoft.com/office/drawing/2014/main" id="{5311F149-F812-43A0-B4C5-75BFF1102750}"/>
                  </a:ext>
                </a:extLst>
              </p:cNvPr>
              <p:cNvSpPr/>
              <p:nvPr/>
            </p:nvSpPr>
            <p:spPr>
              <a:xfrm>
                <a:off x="1361084" y="2577352"/>
                <a:ext cx="1130446" cy="411116"/>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Rounded Corners 43">
                <a:extLst>
                  <a:ext uri="{FF2B5EF4-FFF2-40B4-BE49-F238E27FC236}">
                    <a16:creationId xmlns:a16="http://schemas.microsoft.com/office/drawing/2014/main" id="{1D1F8316-F598-4AC9-82A1-A2BFA347CB3F}"/>
                  </a:ext>
                </a:extLst>
              </p:cNvPr>
              <p:cNvSpPr/>
              <p:nvPr/>
            </p:nvSpPr>
            <p:spPr>
              <a:xfrm>
                <a:off x="4812495" y="5190981"/>
                <a:ext cx="1666736" cy="445499"/>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9" name="Freeform: Shape 28">
              <a:extLst>
                <a:ext uri="{FF2B5EF4-FFF2-40B4-BE49-F238E27FC236}">
                  <a16:creationId xmlns:a16="http://schemas.microsoft.com/office/drawing/2014/main" id="{7D792AFA-2D50-4E08-B848-7DC209A51DC4}"/>
                </a:ext>
              </a:extLst>
            </p:cNvPr>
            <p:cNvSpPr/>
            <p:nvPr/>
          </p:nvSpPr>
          <p:spPr>
            <a:xfrm>
              <a:off x="6087035" y="3003176"/>
              <a:ext cx="3152215" cy="2207065"/>
            </a:xfrm>
            <a:custGeom>
              <a:avLst/>
              <a:gdLst>
                <a:gd name="connsiteX0" fmla="*/ 0 w 3155577"/>
                <a:gd name="connsiteY0" fmla="*/ 0 h 2232212"/>
                <a:gd name="connsiteX1" fmla="*/ 600636 w 3155577"/>
                <a:gd name="connsiteY1" fmla="*/ 537883 h 2232212"/>
                <a:gd name="connsiteX2" fmla="*/ 1703294 w 3155577"/>
                <a:gd name="connsiteY2" fmla="*/ 1443318 h 2232212"/>
                <a:gd name="connsiteX3" fmla="*/ 2770094 w 3155577"/>
                <a:gd name="connsiteY3" fmla="*/ 1783977 h 2232212"/>
                <a:gd name="connsiteX4" fmla="*/ 3155577 w 3155577"/>
                <a:gd name="connsiteY4" fmla="*/ 2232212 h 223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5577" h="2232212">
                  <a:moveTo>
                    <a:pt x="0" y="0"/>
                  </a:moveTo>
                  <a:cubicBezTo>
                    <a:pt x="158377" y="148665"/>
                    <a:pt x="316754" y="297330"/>
                    <a:pt x="600636" y="537883"/>
                  </a:cubicBezTo>
                  <a:cubicBezTo>
                    <a:pt x="884518" y="778436"/>
                    <a:pt x="1341718" y="1235636"/>
                    <a:pt x="1703294" y="1443318"/>
                  </a:cubicBezTo>
                  <a:cubicBezTo>
                    <a:pt x="2064870" y="1651000"/>
                    <a:pt x="2528047" y="1652495"/>
                    <a:pt x="2770094" y="1783977"/>
                  </a:cubicBezTo>
                  <a:cubicBezTo>
                    <a:pt x="3012141" y="1915459"/>
                    <a:pt x="3083859" y="2073835"/>
                    <a:pt x="3155577" y="2232212"/>
                  </a:cubicBezTo>
                </a:path>
              </a:pathLst>
            </a:cu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54894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1000"/>
                                        <p:tgtEl>
                                          <p:spTgt spid="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
                                            <p:txEl>
                                              <p:pRg st="2" end="2"/>
                                            </p:txEl>
                                          </p:spTgt>
                                        </p:tgtEl>
                                        <p:attrNameLst>
                                          <p:attrName>style.visibility</p:attrName>
                                        </p:attrNameLst>
                                      </p:cBhvr>
                                      <p:to>
                                        <p:strVal val="visible"/>
                                      </p:to>
                                    </p:set>
                                    <p:animEffect transition="in" filter="fade">
                                      <p:cBhvr>
                                        <p:cTn id="12" dur="1000"/>
                                        <p:tgtEl>
                                          <p:spTgt spid="3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xEl>
                                              <p:pRg st="4" end="4"/>
                                            </p:txEl>
                                          </p:spTgt>
                                        </p:tgtEl>
                                        <p:attrNameLst>
                                          <p:attrName>style.visibility</p:attrName>
                                        </p:attrNameLst>
                                      </p:cBhvr>
                                      <p:to>
                                        <p:strVal val="visible"/>
                                      </p:to>
                                    </p:set>
                                    <p:animEffect transition="in" filter="fade">
                                      <p:cBhvr>
                                        <p:cTn id="17" dur="1000"/>
                                        <p:tgtEl>
                                          <p:spTgt spid="3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
                                            <p:txEl>
                                              <p:pRg st="6" end="6"/>
                                            </p:txEl>
                                          </p:spTgt>
                                        </p:tgtEl>
                                        <p:attrNameLst>
                                          <p:attrName>style.visibility</p:attrName>
                                        </p:attrNameLst>
                                      </p:cBhvr>
                                      <p:to>
                                        <p:strVal val="visible"/>
                                      </p:to>
                                    </p:set>
                                    <p:animEffect transition="in" filter="fade">
                                      <p:cBhvr>
                                        <p:cTn id="22" dur="1000"/>
                                        <p:tgtEl>
                                          <p:spTgt spid="32">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Why did you drink coffee this morning (or not)?</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9" y="1718532"/>
            <a:ext cx="6177587" cy="4936035"/>
          </a:xfrm>
          <a:prstGeom prst="rect">
            <a:avLst/>
          </a:prstGeom>
        </p:spPr>
        <p:txBody>
          <a:bodyPr spcFirstLastPara="1" vert="horz" wrap="square" lIns="121900" tIns="121900" rIns="121900" bIns="121900" rtlCol="0" anchor="t" anchorCtr="0">
            <a:noAutofit/>
          </a:bodyPr>
          <a:lstStyle/>
          <a:p>
            <a:pPr marL="0" indent="0">
              <a:buNone/>
            </a:pPr>
            <a:r>
              <a:rPr lang="en-US" dirty="0"/>
              <a:t>No one randomly chooses to drink coffee (no “lol so random” crap here).</a:t>
            </a:r>
          </a:p>
          <a:p>
            <a:pPr marL="0" indent="0">
              <a:buNone/>
            </a:pPr>
            <a:endParaRPr lang="en-US" dirty="0"/>
          </a:p>
          <a:p>
            <a:pPr marL="0" indent="0">
              <a:buNone/>
            </a:pPr>
            <a:r>
              <a:rPr lang="en-US" dirty="0"/>
              <a:t>That decision is </a:t>
            </a:r>
            <a:r>
              <a:rPr lang="en-US" i="1" dirty="0"/>
              <a:t>determined </a:t>
            </a:r>
            <a:r>
              <a:rPr lang="en-US" dirty="0"/>
              <a:t>based on an entire </a:t>
            </a:r>
            <a:r>
              <a:rPr lang="en-US" i="1" dirty="0"/>
              <a:t>process</a:t>
            </a:r>
            <a:r>
              <a:rPr lang="en-US" dirty="0"/>
              <a:t>! E.g.;</a:t>
            </a:r>
          </a:p>
          <a:p>
            <a:pPr marL="0" indent="0">
              <a:buNone/>
            </a:pPr>
            <a:r>
              <a:rPr lang="en-US" sz="1600" dirty="0"/>
              <a:t>Do you parents drink coffee?</a:t>
            </a:r>
          </a:p>
          <a:p>
            <a:pPr marL="0" indent="0">
              <a:buNone/>
            </a:pPr>
            <a:r>
              <a:rPr lang="en-US" sz="1600" dirty="0"/>
              <a:t>Did you watch TV where mature characters drank coffee?</a:t>
            </a:r>
          </a:p>
          <a:p>
            <a:pPr marL="0" indent="0">
              <a:buNone/>
            </a:pPr>
            <a:r>
              <a:rPr lang="en-US" sz="1600" dirty="0"/>
              <a:t>Did you want to emulate these characters?</a:t>
            </a:r>
            <a:endParaRPr lang="en-US" i="1" dirty="0"/>
          </a:p>
          <a:p>
            <a:pPr marL="0" indent="0">
              <a:buNone/>
            </a:pPr>
            <a:r>
              <a:rPr lang="en-US" sz="1600" dirty="0"/>
              <a:t>Are you from a culture where drinking coffee in the morning is normal?</a:t>
            </a:r>
          </a:p>
          <a:p>
            <a:pPr marL="0" indent="0">
              <a:buNone/>
            </a:pPr>
            <a:r>
              <a:rPr lang="en-US" sz="1600" dirty="0"/>
              <a:t>Do you drink tea instead of coffee?</a:t>
            </a:r>
          </a:p>
          <a:p>
            <a:pPr marL="0" indent="0">
              <a:buNone/>
            </a:pPr>
            <a:r>
              <a:rPr lang="en-US" sz="1600" dirty="0"/>
              <a:t>Are you hungover?</a:t>
            </a:r>
          </a:p>
          <a:p>
            <a:pPr marL="0" indent="0">
              <a:buNone/>
            </a:pPr>
            <a:r>
              <a:rPr lang="en-US" sz="1600" dirty="0"/>
              <a:t>Do you believe drinking coffee helps with a hangover?</a:t>
            </a:r>
          </a:p>
          <a:p>
            <a:pPr marL="0" indent="0">
              <a:buNone/>
            </a:pPr>
            <a:r>
              <a:rPr lang="en-US" sz="1600" dirty="0"/>
              <a:t>Did you see a butterfly this morning, which reminded you of your grandmother’s room which had butterflies in the wallpaper, and your grandmother used to grind coffee by hand, and did you become nostalgic for your grandmothers coffee?</a:t>
            </a:r>
          </a:p>
          <a:p>
            <a:pPr marL="0" indent="0">
              <a:buNone/>
            </a:pPr>
            <a:r>
              <a:rPr lang="en-US" sz="1600" dirty="0"/>
              <a:t>And so, so, so many more potential variables which drove you to your decision this morning.</a:t>
            </a:r>
          </a:p>
        </p:txBody>
      </p:sp>
      <p:pic>
        <p:nvPicPr>
          <p:cNvPr id="10" name="Picture 9" descr="A cup of coffee with coffee beans&#10;&#10;Description automatically generated with medium confidence">
            <a:extLst>
              <a:ext uri="{FF2B5EF4-FFF2-40B4-BE49-F238E27FC236}">
                <a16:creationId xmlns:a16="http://schemas.microsoft.com/office/drawing/2014/main" id="{4CAF2252-90C9-4317-B0E3-18860FF91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6207" y="2145690"/>
            <a:ext cx="4860193" cy="3560092"/>
          </a:xfrm>
          <a:prstGeom prst="rect">
            <a:avLst/>
          </a:prstGeom>
        </p:spPr>
      </p:pic>
      <p:sp>
        <p:nvSpPr>
          <p:cNvPr id="3" name="TextBox 2">
            <a:extLst>
              <a:ext uri="{FF2B5EF4-FFF2-40B4-BE49-F238E27FC236}">
                <a16:creationId xmlns:a16="http://schemas.microsoft.com/office/drawing/2014/main" id="{67B3A492-32F5-4472-BA6A-085A5D3D6452}"/>
              </a:ext>
            </a:extLst>
          </p:cNvPr>
          <p:cNvSpPr txBox="1"/>
          <p:nvPr/>
        </p:nvSpPr>
        <p:spPr>
          <a:xfrm>
            <a:off x="7409553" y="5709264"/>
            <a:ext cx="3873500" cy="923330"/>
          </a:xfrm>
          <a:prstGeom prst="rect">
            <a:avLst/>
          </a:prstGeom>
          <a:noFill/>
        </p:spPr>
        <p:txBody>
          <a:bodyPr wrap="square" rtlCol="0">
            <a:spAutoFit/>
          </a:bodyPr>
          <a:lstStyle/>
          <a:p>
            <a:pPr algn="ctr"/>
            <a:r>
              <a:rPr lang="en-US" dirty="0"/>
              <a:t>The aim of causal statistics is to try and capture the true causal relationships of this </a:t>
            </a:r>
            <a:r>
              <a:rPr lang="en-US" i="1" dirty="0"/>
              <a:t>process</a:t>
            </a:r>
            <a:r>
              <a:rPr lang="en-US" dirty="0"/>
              <a:t>.</a:t>
            </a:r>
            <a:endParaRPr lang="en-GB" dirty="0"/>
          </a:p>
        </p:txBody>
      </p:sp>
    </p:spTree>
    <p:extLst>
      <p:ext uri="{BB962C8B-B14F-4D97-AF65-F5344CB8AC3E}">
        <p14:creationId xmlns:p14="http://schemas.microsoft.com/office/powerpoint/2010/main" val="289768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1000"/>
                                        <p:tgtEl>
                                          <p:spTgt spid="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
                                            <p:txEl>
                                              <p:pRg st="2" end="2"/>
                                            </p:txEl>
                                          </p:spTgt>
                                        </p:tgtEl>
                                        <p:attrNameLst>
                                          <p:attrName>style.visibility</p:attrName>
                                        </p:attrNameLst>
                                      </p:cBhvr>
                                      <p:to>
                                        <p:strVal val="visible"/>
                                      </p:to>
                                    </p:set>
                                    <p:animEffect transition="in" filter="fade">
                                      <p:cBhvr>
                                        <p:cTn id="12" dur="1000"/>
                                        <p:tgtEl>
                                          <p:spTgt spid="3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xEl>
                                              <p:pRg st="3" end="3"/>
                                            </p:txEl>
                                          </p:spTgt>
                                        </p:tgtEl>
                                        <p:attrNameLst>
                                          <p:attrName>style.visibility</p:attrName>
                                        </p:attrNameLst>
                                      </p:cBhvr>
                                      <p:to>
                                        <p:strVal val="visible"/>
                                      </p:to>
                                    </p:set>
                                    <p:animEffect transition="in" filter="fade">
                                      <p:cBhvr>
                                        <p:cTn id="17" dur="1000"/>
                                        <p:tgtEl>
                                          <p:spTgt spid="3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
                                            <p:txEl>
                                              <p:pRg st="4" end="4"/>
                                            </p:txEl>
                                          </p:spTgt>
                                        </p:tgtEl>
                                        <p:attrNameLst>
                                          <p:attrName>style.visibility</p:attrName>
                                        </p:attrNameLst>
                                      </p:cBhvr>
                                      <p:to>
                                        <p:strVal val="visible"/>
                                      </p:to>
                                    </p:set>
                                    <p:animEffect transition="in" filter="fade">
                                      <p:cBhvr>
                                        <p:cTn id="22" dur="1000"/>
                                        <p:tgtEl>
                                          <p:spTgt spid="3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
                                            <p:txEl>
                                              <p:pRg st="5" end="5"/>
                                            </p:txEl>
                                          </p:spTgt>
                                        </p:tgtEl>
                                        <p:attrNameLst>
                                          <p:attrName>style.visibility</p:attrName>
                                        </p:attrNameLst>
                                      </p:cBhvr>
                                      <p:to>
                                        <p:strVal val="visible"/>
                                      </p:to>
                                    </p:set>
                                    <p:animEffect transition="in" filter="fade">
                                      <p:cBhvr>
                                        <p:cTn id="27" dur="1000"/>
                                        <p:tgtEl>
                                          <p:spTgt spid="3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
                                            <p:txEl>
                                              <p:pRg st="6" end="6"/>
                                            </p:txEl>
                                          </p:spTgt>
                                        </p:tgtEl>
                                        <p:attrNameLst>
                                          <p:attrName>style.visibility</p:attrName>
                                        </p:attrNameLst>
                                      </p:cBhvr>
                                      <p:to>
                                        <p:strVal val="visible"/>
                                      </p:to>
                                    </p:set>
                                    <p:animEffect transition="in" filter="fade">
                                      <p:cBhvr>
                                        <p:cTn id="32" dur="1000"/>
                                        <p:tgtEl>
                                          <p:spTgt spid="32">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2">
                                            <p:txEl>
                                              <p:pRg st="7" end="7"/>
                                            </p:txEl>
                                          </p:spTgt>
                                        </p:tgtEl>
                                        <p:attrNameLst>
                                          <p:attrName>style.visibility</p:attrName>
                                        </p:attrNameLst>
                                      </p:cBhvr>
                                      <p:to>
                                        <p:strVal val="visible"/>
                                      </p:to>
                                    </p:set>
                                    <p:animEffect transition="in" filter="fade">
                                      <p:cBhvr>
                                        <p:cTn id="37" dur="1000"/>
                                        <p:tgtEl>
                                          <p:spTgt spid="32">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2">
                                            <p:txEl>
                                              <p:pRg st="8" end="8"/>
                                            </p:txEl>
                                          </p:spTgt>
                                        </p:tgtEl>
                                        <p:attrNameLst>
                                          <p:attrName>style.visibility</p:attrName>
                                        </p:attrNameLst>
                                      </p:cBhvr>
                                      <p:to>
                                        <p:strVal val="visible"/>
                                      </p:to>
                                    </p:set>
                                    <p:animEffect transition="in" filter="fade">
                                      <p:cBhvr>
                                        <p:cTn id="42" dur="1000"/>
                                        <p:tgtEl>
                                          <p:spTgt spid="32">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2">
                                            <p:txEl>
                                              <p:pRg st="9" end="9"/>
                                            </p:txEl>
                                          </p:spTgt>
                                        </p:tgtEl>
                                        <p:attrNameLst>
                                          <p:attrName>style.visibility</p:attrName>
                                        </p:attrNameLst>
                                      </p:cBhvr>
                                      <p:to>
                                        <p:strVal val="visible"/>
                                      </p:to>
                                    </p:set>
                                    <p:animEffect transition="in" filter="fade">
                                      <p:cBhvr>
                                        <p:cTn id="47" dur="1000"/>
                                        <p:tgtEl>
                                          <p:spTgt spid="32">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2">
                                            <p:txEl>
                                              <p:pRg st="10" end="10"/>
                                            </p:txEl>
                                          </p:spTgt>
                                        </p:tgtEl>
                                        <p:attrNameLst>
                                          <p:attrName>style.visibility</p:attrName>
                                        </p:attrNameLst>
                                      </p:cBhvr>
                                      <p:to>
                                        <p:strVal val="visible"/>
                                      </p:to>
                                    </p:set>
                                    <p:animEffect transition="in" filter="fade">
                                      <p:cBhvr>
                                        <p:cTn id="52" dur="1000"/>
                                        <p:tgtEl>
                                          <p:spTgt spid="32">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2">
                                            <p:txEl>
                                              <p:pRg st="11" end="11"/>
                                            </p:txEl>
                                          </p:spTgt>
                                        </p:tgtEl>
                                        <p:attrNameLst>
                                          <p:attrName>style.visibility</p:attrName>
                                        </p:attrNameLst>
                                      </p:cBhvr>
                                      <p:to>
                                        <p:strVal val="visible"/>
                                      </p:to>
                                    </p:set>
                                    <p:animEffect transition="in" filter="fade">
                                      <p:cBhvr>
                                        <p:cTn id="57" dur="1000"/>
                                        <p:tgtEl>
                                          <p:spTgt spid="32">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First among equals</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mc:AlternateContent xmlns:mc="http://schemas.openxmlformats.org/markup-compatibility/2006" xmlns:a14="http://schemas.microsoft.com/office/drawing/2010/main">
        <mc:Choice Requires="a14">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8" y="1313412"/>
                <a:ext cx="10333083" cy="5341156"/>
              </a:xfrm>
              <a:prstGeom prst="rect">
                <a:avLst/>
              </a:prstGeom>
            </p:spPr>
            <p:txBody>
              <a:bodyPr spcFirstLastPara="1" vert="horz" wrap="square" lIns="121900" tIns="121900" rIns="121900" bIns="121900" rtlCol="0" anchor="t" anchorCtr="0">
                <a:noAutofit/>
              </a:bodyPr>
              <a:lstStyle/>
              <a:p>
                <a:pPr marL="0" indent="0">
                  <a:buNone/>
                </a:pPr>
                <a:r>
                  <a:rPr lang="en-US" dirty="0"/>
                  <a:t>While the entire process determining a result may be horribly complex, each individual factor may be more or less influential. </a:t>
                </a:r>
              </a:p>
              <a:p>
                <a:pPr marL="0" indent="0">
                  <a:buNone/>
                </a:pPr>
                <a:endParaRPr lang="en-US" dirty="0"/>
              </a:p>
              <a:p>
                <a:pPr marL="0" indent="0">
                  <a:buNone/>
                </a:pPr>
                <a:r>
                  <a:rPr lang="en-US" dirty="0"/>
                  <a:t>Who do you think will win the next Japanese election?</a:t>
                </a:r>
              </a:p>
              <a:p>
                <a:pPr marL="0" indent="0">
                  <a:buNone/>
                </a:pPr>
                <a:r>
                  <a:rPr lang="en-US" dirty="0"/>
                  <a:t>- LDM have won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21</m:t>
                        </m:r>
                      </m:num>
                      <m:den>
                        <m:r>
                          <a:rPr lang="en-US" b="0" i="1" smtClean="0">
                            <a:latin typeface="Cambria Math" panose="02040503050406030204" pitchFamily="18" charset="0"/>
                          </a:rPr>
                          <m:t>22</m:t>
                        </m:r>
                      </m:den>
                    </m:f>
                    <m:r>
                      <a:rPr lang="en-US" b="0" i="1" smtClean="0">
                        <a:latin typeface="Cambria Math" panose="02040503050406030204" pitchFamily="18" charset="0"/>
                      </a:rPr>
                      <m:t>=95%</m:t>
                    </m:r>
                  </m:oMath>
                </a14:m>
                <a:r>
                  <a:rPr lang="en-US" dirty="0"/>
                  <a:t> (95% chance to win next).</a:t>
                </a:r>
              </a:p>
              <a:p>
                <a:pPr marL="0" indent="0">
                  <a:buNone/>
                </a:pPr>
                <a:endParaRPr lang="en-US" dirty="0"/>
              </a:p>
              <a:p>
                <a:pPr marL="0" indent="0">
                  <a:buNone/>
                </a:pPr>
                <a:r>
                  <a:rPr lang="en-US" dirty="0"/>
                  <a:t>Process determining results may be incredibly complex, but if our aim is to:</a:t>
                </a:r>
              </a:p>
              <a:p>
                <a:pPr marL="457200" indent="-457200">
                  <a:buFontTx/>
                  <a:buChar char="-"/>
                </a:pPr>
                <a:r>
                  <a:rPr lang="en-US" dirty="0"/>
                  <a:t>Predict (as in industry)</a:t>
                </a:r>
              </a:p>
              <a:p>
                <a:pPr marL="457200" indent="-457200">
                  <a:buFontTx/>
                  <a:buChar char="-"/>
                </a:pPr>
                <a:r>
                  <a:rPr lang="en-US" dirty="0"/>
                  <a:t>Understand causal mechanisms (as in science)</a:t>
                </a:r>
              </a:p>
              <a:p>
                <a:pPr marL="0" indent="0">
                  <a:buNone/>
                </a:pPr>
                <a:endParaRPr lang="en-US" dirty="0"/>
              </a:p>
              <a:p>
                <a:pPr marL="0" indent="0">
                  <a:buNone/>
                </a:pPr>
                <a:r>
                  <a:rPr lang="en-US" dirty="0"/>
                  <a:t>Then we don’t need to capture the entire process, </a:t>
                </a:r>
                <a:r>
                  <a:rPr lang="en-US" i="1" dirty="0"/>
                  <a:t>per se</a:t>
                </a:r>
                <a:r>
                  <a:rPr lang="en-US" dirty="0"/>
                  <a:t>.</a:t>
                </a:r>
              </a:p>
              <a:p>
                <a:pPr marL="0" indent="0">
                  <a:buNone/>
                </a:pPr>
                <a:r>
                  <a:rPr lang="en-US" dirty="0"/>
                  <a:t>Just the strongest influences.</a:t>
                </a:r>
              </a:p>
            </p:txBody>
          </p:sp>
        </mc:Choice>
        <mc:Fallback xmlns="">
          <p:sp>
            <p:nvSpPr>
              <p:cNvPr id="32" name="Google Shape;371;p39">
                <a:extLst>
                  <a:ext uri="{FF2B5EF4-FFF2-40B4-BE49-F238E27FC236}">
                    <a16:creationId xmlns:a16="http://schemas.microsoft.com/office/drawing/2014/main" id="{5394189B-7847-4829-B059-EDBDC6134D1F}"/>
                  </a:ext>
                </a:extLst>
              </p:cNvPr>
              <p:cNvSpPr txBox="1">
                <a:spLocks noGrp="1" noRot="1" noChangeAspect="1" noMove="1" noResize="1" noEditPoints="1" noAdjustHandles="1" noChangeArrowheads="1" noChangeShapeType="1" noTextEdit="1"/>
              </p:cNvSpPr>
              <p:nvPr>
                <p:ph type="body" idx="1"/>
              </p:nvPr>
            </p:nvSpPr>
            <p:spPr>
              <a:xfrm>
                <a:off x="415598" y="1313412"/>
                <a:ext cx="10333083" cy="5341156"/>
              </a:xfrm>
              <a:prstGeom prst="rect">
                <a:avLst/>
              </a:prstGeom>
              <a:blipFill>
                <a:blip r:embed="rId3"/>
                <a:stretch>
                  <a:fillRect l="-885" t="-456" r="-1180" b="-2851"/>
                </a:stretch>
              </a:blipFill>
            </p:spPr>
            <p:txBody>
              <a:bodyPr/>
              <a:lstStyle/>
              <a:p>
                <a:r>
                  <a:rPr lang="en-GB">
                    <a:noFill/>
                  </a:rPr>
                  <a:t> </a:t>
                </a:r>
              </a:p>
            </p:txBody>
          </p:sp>
        </mc:Fallback>
      </mc:AlternateContent>
      <p:pic>
        <p:nvPicPr>
          <p:cNvPr id="7" name="Picture 6">
            <a:extLst>
              <a:ext uri="{FF2B5EF4-FFF2-40B4-BE49-F238E27FC236}">
                <a16:creationId xmlns:a16="http://schemas.microsoft.com/office/drawing/2014/main" id="{F5983E3B-9ABE-4ABE-9135-B7859F6FB01C}"/>
              </a:ext>
            </a:extLst>
          </p:cNvPr>
          <p:cNvPicPr>
            <a:picLocks noChangeAspect="1"/>
          </p:cNvPicPr>
          <p:nvPr/>
        </p:nvPicPr>
        <p:blipFill rotWithShape="1">
          <a:blip r:embed="rId4"/>
          <a:srcRect l="61761" t="2313" r="26607"/>
          <a:stretch/>
        </p:blipFill>
        <p:spPr>
          <a:xfrm>
            <a:off x="10652129" y="158620"/>
            <a:ext cx="1418253" cy="6699380"/>
          </a:xfrm>
          <a:prstGeom prst="rect">
            <a:avLst/>
          </a:prstGeom>
        </p:spPr>
      </p:pic>
    </p:spTree>
    <p:extLst>
      <p:ext uri="{BB962C8B-B14F-4D97-AF65-F5344CB8AC3E}">
        <p14:creationId xmlns:p14="http://schemas.microsoft.com/office/powerpoint/2010/main" val="274932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up of coffee with coffee beans&#10;&#10;Description automatically generated with medium confidence">
            <a:extLst>
              <a:ext uri="{FF2B5EF4-FFF2-40B4-BE49-F238E27FC236}">
                <a16:creationId xmlns:a16="http://schemas.microsoft.com/office/drawing/2014/main" id="{839C628B-EE30-4FD2-890F-8F9ACB9A5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4420" y="2775918"/>
            <a:ext cx="1783159" cy="1306164"/>
          </a:xfrm>
          <a:prstGeom prst="rect">
            <a:avLst/>
          </a:prstGeom>
        </p:spPr>
      </p:pic>
      <p:sp>
        <p:nvSpPr>
          <p:cNvPr id="6" name="TextBox 5">
            <a:extLst>
              <a:ext uri="{FF2B5EF4-FFF2-40B4-BE49-F238E27FC236}">
                <a16:creationId xmlns:a16="http://schemas.microsoft.com/office/drawing/2014/main" id="{8C639B57-FA4D-4C98-A22A-5E8C91A33933}"/>
              </a:ext>
            </a:extLst>
          </p:cNvPr>
          <p:cNvSpPr txBox="1"/>
          <p:nvPr/>
        </p:nvSpPr>
        <p:spPr>
          <a:xfrm>
            <a:off x="5361615" y="236623"/>
            <a:ext cx="1407253" cy="646331"/>
          </a:xfrm>
          <a:prstGeom prst="rect">
            <a:avLst/>
          </a:prstGeom>
          <a:noFill/>
          <a:ln w="19050">
            <a:solidFill>
              <a:srgbClr val="C4134E"/>
            </a:solidFill>
          </a:ln>
        </p:spPr>
        <p:txBody>
          <a:bodyPr wrap="square">
            <a:spAutoFit/>
          </a:bodyPr>
          <a:lstStyle/>
          <a:p>
            <a:pPr algn="ctr"/>
            <a:r>
              <a:rPr lang="en-US" sz="1800" dirty="0"/>
              <a:t>parents drink coffee</a:t>
            </a:r>
            <a:endParaRPr lang="en-GB" dirty="0"/>
          </a:p>
        </p:txBody>
      </p:sp>
      <p:sp>
        <p:nvSpPr>
          <p:cNvPr id="10" name="TextBox 9">
            <a:extLst>
              <a:ext uri="{FF2B5EF4-FFF2-40B4-BE49-F238E27FC236}">
                <a16:creationId xmlns:a16="http://schemas.microsoft.com/office/drawing/2014/main" id="{74B17ACE-CFBC-454D-8412-2755FDE1B9B2}"/>
              </a:ext>
            </a:extLst>
          </p:cNvPr>
          <p:cNvSpPr txBox="1"/>
          <p:nvPr/>
        </p:nvSpPr>
        <p:spPr>
          <a:xfrm>
            <a:off x="1755397" y="1359992"/>
            <a:ext cx="1783159" cy="1200329"/>
          </a:xfrm>
          <a:prstGeom prst="rect">
            <a:avLst/>
          </a:prstGeom>
          <a:noFill/>
          <a:ln w="19050">
            <a:solidFill>
              <a:srgbClr val="C4134E"/>
            </a:solidFill>
          </a:ln>
        </p:spPr>
        <p:txBody>
          <a:bodyPr wrap="square">
            <a:spAutoFit/>
          </a:bodyPr>
          <a:lstStyle/>
          <a:p>
            <a:pPr algn="ctr"/>
            <a:r>
              <a:rPr lang="en-US" dirty="0"/>
              <a:t>W</a:t>
            </a:r>
            <a:r>
              <a:rPr lang="en-US" sz="1800" dirty="0"/>
              <a:t>atched TV where mature characters drank coffee?</a:t>
            </a:r>
            <a:endParaRPr lang="en-GB" dirty="0"/>
          </a:p>
        </p:txBody>
      </p:sp>
      <p:sp>
        <p:nvSpPr>
          <p:cNvPr id="12" name="TextBox 11">
            <a:extLst>
              <a:ext uri="{FF2B5EF4-FFF2-40B4-BE49-F238E27FC236}">
                <a16:creationId xmlns:a16="http://schemas.microsoft.com/office/drawing/2014/main" id="{C64ABAB3-54AF-41D9-AA13-6BEF1DE98DC7}"/>
              </a:ext>
            </a:extLst>
          </p:cNvPr>
          <p:cNvSpPr txBox="1"/>
          <p:nvPr/>
        </p:nvSpPr>
        <p:spPr>
          <a:xfrm>
            <a:off x="2902918" y="2865829"/>
            <a:ext cx="1620124" cy="923330"/>
          </a:xfrm>
          <a:prstGeom prst="rect">
            <a:avLst/>
          </a:prstGeom>
          <a:noFill/>
          <a:ln w="19050">
            <a:solidFill>
              <a:srgbClr val="C4134E"/>
            </a:solidFill>
          </a:ln>
        </p:spPr>
        <p:txBody>
          <a:bodyPr wrap="square">
            <a:spAutoFit/>
          </a:bodyPr>
          <a:lstStyle/>
          <a:p>
            <a:pPr algn="ctr"/>
            <a:r>
              <a:rPr lang="en-US" sz="1800" dirty="0"/>
              <a:t>Wanted to emulate characters?</a:t>
            </a:r>
            <a:endParaRPr lang="en-GB" dirty="0"/>
          </a:p>
        </p:txBody>
      </p:sp>
      <p:sp>
        <p:nvSpPr>
          <p:cNvPr id="14" name="TextBox 13">
            <a:extLst>
              <a:ext uri="{FF2B5EF4-FFF2-40B4-BE49-F238E27FC236}">
                <a16:creationId xmlns:a16="http://schemas.microsoft.com/office/drawing/2014/main" id="{087A1222-158F-404C-A7BD-F1CB5065D057}"/>
              </a:ext>
            </a:extLst>
          </p:cNvPr>
          <p:cNvSpPr txBox="1"/>
          <p:nvPr/>
        </p:nvSpPr>
        <p:spPr>
          <a:xfrm>
            <a:off x="242481" y="255215"/>
            <a:ext cx="2273416" cy="923330"/>
          </a:xfrm>
          <a:prstGeom prst="rect">
            <a:avLst/>
          </a:prstGeom>
          <a:noFill/>
          <a:ln w="19050">
            <a:solidFill>
              <a:srgbClr val="C4134E"/>
            </a:solidFill>
          </a:ln>
        </p:spPr>
        <p:txBody>
          <a:bodyPr wrap="square">
            <a:spAutoFit/>
          </a:bodyPr>
          <a:lstStyle/>
          <a:p>
            <a:pPr algn="ctr"/>
            <a:r>
              <a:rPr lang="en-US" dirty="0"/>
              <a:t>F</a:t>
            </a:r>
            <a:r>
              <a:rPr lang="en-US" sz="1800" dirty="0"/>
              <a:t>rom a culture where drinking coffee in the morning is normal?</a:t>
            </a:r>
            <a:endParaRPr lang="en-GB" dirty="0"/>
          </a:p>
        </p:txBody>
      </p:sp>
      <p:sp>
        <p:nvSpPr>
          <p:cNvPr id="16" name="TextBox 15">
            <a:extLst>
              <a:ext uri="{FF2B5EF4-FFF2-40B4-BE49-F238E27FC236}">
                <a16:creationId xmlns:a16="http://schemas.microsoft.com/office/drawing/2014/main" id="{6B4B51C2-9291-492C-865D-54B951680CA1}"/>
              </a:ext>
            </a:extLst>
          </p:cNvPr>
          <p:cNvSpPr txBox="1"/>
          <p:nvPr/>
        </p:nvSpPr>
        <p:spPr>
          <a:xfrm>
            <a:off x="1755397" y="3974514"/>
            <a:ext cx="1783159" cy="923330"/>
          </a:xfrm>
          <a:prstGeom prst="rect">
            <a:avLst/>
          </a:prstGeom>
          <a:noFill/>
          <a:ln w="19050">
            <a:solidFill>
              <a:srgbClr val="C4134E"/>
            </a:solidFill>
          </a:ln>
        </p:spPr>
        <p:txBody>
          <a:bodyPr wrap="square">
            <a:spAutoFit/>
          </a:bodyPr>
          <a:lstStyle/>
          <a:p>
            <a:pPr algn="ctr"/>
            <a:r>
              <a:rPr lang="en-US" dirty="0"/>
              <a:t>D</a:t>
            </a:r>
            <a:r>
              <a:rPr lang="en-US" sz="1800" dirty="0"/>
              <a:t>rinks tea instead of coffee?</a:t>
            </a:r>
            <a:endParaRPr lang="en-GB" dirty="0"/>
          </a:p>
        </p:txBody>
      </p:sp>
      <p:sp>
        <p:nvSpPr>
          <p:cNvPr id="18" name="TextBox 17">
            <a:extLst>
              <a:ext uri="{FF2B5EF4-FFF2-40B4-BE49-F238E27FC236}">
                <a16:creationId xmlns:a16="http://schemas.microsoft.com/office/drawing/2014/main" id="{5538ADB1-2F28-42FA-96B1-B37B448BE58E}"/>
              </a:ext>
            </a:extLst>
          </p:cNvPr>
          <p:cNvSpPr txBox="1"/>
          <p:nvPr/>
        </p:nvSpPr>
        <p:spPr>
          <a:xfrm>
            <a:off x="5353225" y="6436711"/>
            <a:ext cx="1415643" cy="369332"/>
          </a:xfrm>
          <a:prstGeom prst="rect">
            <a:avLst/>
          </a:prstGeom>
          <a:noFill/>
          <a:ln w="19050">
            <a:solidFill>
              <a:srgbClr val="C4134E"/>
            </a:solidFill>
          </a:ln>
        </p:spPr>
        <p:txBody>
          <a:bodyPr wrap="square">
            <a:spAutoFit/>
          </a:bodyPr>
          <a:lstStyle/>
          <a:p>
            <a:pPr algn="ctr"/>
            <a:r>
              <a:rPr lang="en-US" dirty="0"/>
              <a:t>Is h</a:t>
            </a:r>
            <a:r>
              <a:rPr lang="en-US" sz="1800" dirty="0"/>
              <a:t>ungover?</a:t>
            </a:r>
            <a:endParaRPr lang="en-GB" dirty="0"/>
          </a:p>
        </p:txBody>
      </p:sp>
      <p:sp>
        <p:nvSpPr>
          <p:cNvPr id="20" name="TextBox 19">
            <a:extLst>
              <a:ext uri="{FF2B5EF4-FFF2-40B4-BE49-F238E27FC236}">
                <a16:creationId xmlns:a16="http://schemas.microsoft.com/office/drawing/2014/main" id="{3EA77027-5EEC-4C77-A9EF-A208402B013E}"/>
              </a:ext>
            </a:extLst>
          </p:cNvPr>
          <p:cNvSpPr txBox="1"/>
          <p:nvPr/>
        </p:nvSpPr>
        <p:spPr>
          <a:xfrm>
            <a:off x="5252555" y="4953319"/>
            <a:ext cx="1625367" cy="1200329"/>
          </a:xfrm>
          <a:prstGeom prst="rect">
            <a:avLst/>
          </a:prstGeom>
          <a:noFill/>
          <a:ln w="19050">
            <a:solidFill>
              <a:srgbClr val="C4134E"/>
            </a:solidFill>
          </a:ln>
        </p:spPr>
        <p:txBody>
          <a:bodyPr wrap="square">
            <a:spAutoFit/>
          </a:bodyPr>
          <a:lstStyle/>
          <a:p>
            <a:pPr algn="ctr"/>
            <a:r>
              <a:rPr lang="en-US" sz="1800" dirty="0"/>
              <a:t>Believe drinking coffee helps with a hangover?</a:t>
            </a:r>
            <a:endParaRPr lang="en-GB" dirty="0"/>
          </a:p>
        </p:txBody>
      </p:sp>
      <p:sp>
        <p:nvSpPr>
          <p:cNvPr id="22" name="TextBox 21">
            <a:extLst>
              <a:ext uri="{FF2B5EF4-FFF2-40B4-BE49-F238E27FC236}">
                <a16:creationId xmlns:a16="http://schemas.microsoft.com/office/drawing/2014/main" id="{8D295F01-AD51-4CB9-BA19-C32D89C37A80}"/>
              </a:ext>
            </a:extLst>
          </p:cNvPr>
          <p:cNvSpPr txBox="1"/>
          <p:nvPr/>
        </p:nvSpPr>
        <p:spPr>
          <a:xfrm>
            <a:off x="10549979" y="5845015"/>
            <a:ext cx="1541477" cy="923330"/>
          </a:xfrm>
          <a:prstGeom prst="rect">
            <a:avLst/>
          </a:prstGeom>
          <a:noFill/>
          <a:ln w="19050">
            <a:solidFill>
              <a:srgbClr val="C4134E"/>
            </a:solidFill>
          </a:ln>
        </p:spPr>
        <p:txBody>
          <a:bodyPr wrap="square">
            <a:spAutoFit/>
          </a:bodyPr>
          <a:lstStyle/>
          <a:p>
            <a:pPr algn="ctr"/>
            <a:r>
              <a:rPr lang="en-US" dirty="0"/>
              <a:t>S</a:t>
            </a:r>
            <a:r>
              <a:rPr lang="en-US" sz="1800" dirty="0"/>
              <a:t>aw a butterfly this morning?</a:t>
            </a:r>
            <a:endParaRPr lang="en-GB" dirty="0"/>
          </a:p>
        </p:txBody>
      </p:sp>
      <p:sp>
        <p:nvSpPr>
          <p:cNvPr id="24" name="TextBox 23">
            <a:extLst>
              <a:ext uri="{FF2B5EF4-FFF2-40B4-BE49-F238E27FC236}">
                <a16:creationId xmlns:a16="http://schemas.microsoft.com/office/drawing/2014/main" id="{057D5324-DF36-48B8-9ECE-14BB3F8CD03D}"/>
              </a:ext>
            </a:extLst>
          </p:cNvPr>
          <p:cNvSpPr txBox="1"/>
          <p:nvPr/>
        </p:nvSpPr>
        <p:spPr>
          <a:xfrm>
            <a:off x="9680048" y="4397292"/>
            <a:ext cx="1783159" cy="1200329"/>
          </a:xfrm>
          <a:prstGeom prst="rect">
            <a:avLst/>
          </a:prstGeom>
          <a:noFill/>
          <a:ln w="19050">
            <a:solidFill>
              <a:srgbClr val="C4134E"/>
            </a:solidFill>
          </a:ln>
        </p:spPr>
        <p:txBody>
          <a:bodyPr wrap="square">
            <a:spAutoFit/>
          </a:bodyPr>
          <a:lstStyle/>
          <a:p>
            <a:pPr algn="ctr"/>
            <a:r>
              <a:rPr lang="en-US" dirty="0"/>
              <a:t>G</a:t>
            </a:r>
            <a:r>
              <a:rPr lang="en-US" sz="1800" dirty="0"/>
              <a:t>randmother’s room had butterflies in the wallpaper?</a:t>
            </a:r>
            <a:endParaRPr lang="en-GB" dirty="0"/>
          </a:p>
        </p:txBody>
      </p:sp>
      <p:sp>
        <p:nvSpPr>
          <p:cNvPr id="26" name="TextBox 25">
            <a:extLst>
              <a:ext uri="{FF2B5EF4-FFF2-40B4-BE49-F238E27FC236}">
                <a16:creationId xmlns:a16="http://schemas.microsoft.com/office/drawing/2014/main" id="{ECBA7146-D837-4BFE-B2FC-7BF1E98553C9}"/>
              </a:ext>
            </a:extLst>
          </p:cNvPr>
          <p:cNvSpPr txBox="1"/>
          <p:nvPr/>
        </p:nvSpPr>
        <p:spPr>
          <a:xfrm>
            <a:off x="9227563" y="3179159"/>
            <a:ext cx="1783159" cy="923330"/>
          </a:xfrm>
          <a:prstGeom prst="rect">
            <a:avLst/>
          </a:prstGeom>
          <a:noFill/>
          <a:ln w="19050">
            <a:solidFill>
              <a:srgbClr val="C4134E"/>
            </a:solidFill>
          </a:ln>
        </p:spPr>
        <p:txBody>
          <a:bodyPr wrap="square">
            <a:spAutoFit/>
          </a:bodyPr>
          <a:lstStyle/>
          <a:p>
            <a:pPr algn="ctr"/>
            <a:r>
              <a:rPr lang="en-US" dirty="0"/>
              <a:t>G</a:t>
            </a:r>
            <a:r>
              <a:rPr lang="en-US" sz="1800" dirty="0"/>
              <a:t>randmother used to grind coffee by hand?</a:t>
            </a:r>
            <a:endParaRPr lang="en-GB" dirty="0"/>
          </a:p>
        </p:txBody>
      </p:sp>
      <p:sp>
        <p:nvSpPr>
          <p:cNvPr id="28" name="TextBox 27">
            <a:extLst>
              <a:ext uri="{FF2B5EF4-FFF2-40B4-BE49-F238E27FC236}">
                <a16:creationId xmlns:a16="http://schemas.microsoft.com/office/drawing/2014/main" id="{701FD862-F6F9-40B0-8B2D-D0B3A5F943AC}"/>
              </a:ext>
            </a:extLst>
          </p:cNvPr>
          <p:cNvSpPr txBox="1"/>
          <p:nvPr/>
        </p:nvSpPr>
        <p:spPr>
          <a:xfrm>
            <a:off x="7784184" y="2008435"/>
            <a:ext cx="2399250" cy="646331"/>
          </a:xfrm>
          <a:prstGeom prst="rect">
            <a:avLst/>
          </a:prstGeom>
          <a:noFill/>
          <a:ln w="19050">
            <a:solidFill>
              <a:srgbClr val="C4134E"/>
            </a:solidFill>
          </a:ln>
        </p:spPr>
        <p:txBody>
          <a:bodyPr wrap="square">
            <a:spAutoFit/>
          </a:bodyPr>
          <a:lstStyle/>
          <a:p>
            <a:pPr algn="ctr"/>
            <a:r>
              <a:rPr lang="en-US" sz="1800" dirty="0"/>
              <a:t>Was nostalgic for grandmother's coffee?</a:t>
            </a:r>
            <a:endParaRPr lang="en-GB" dirty="0"/>
          </a:p>
        </p:txBody>
      </p:sp>
      <p:sp>
        <p:nvSpPr>
          <p:cNvPr id="29" name="Oval 28">
            <a:extLst>
              <a:ext uri="{FF2B5EF4-FFF2-40B4-BE49-F238E27FC236}">
                <a16:creationId xmlns:a16="http://schemas.microsoft.com/office/drawing/2014/main" id="{9E2D86AF-820C-49E9-960D-274C6E928762}"/>
              </a:ext>
            </a:extLst>
          </p:cNvPr>
          <p:cNvSpPr/>
          <p:nvPr/>
        </p:nvSpPr>
        <p:spPr>
          <a:xfrm>
            <a:off x="4991450" y="2469313"/>
            <a:ext cx="2147581" cy="2085694"/>
          </a:xfrm>
          <a:prstGeom prst="ellipse">
            <a:avLst/>
          </a:prstGeom>
          <a:noFill/>
          <a:ln w="38100">
            <a:solidFill>
              <a:srgbClr val="C413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6" name="Connector: Elbow 35">
            <a:extLst>
              <a:ext uri="{FF2B5EF4-FFF2-40B4-BE49-F238E27FC236}">
                <a16:creationId xmlns:a16="http://schemas.microsoft.com/office/drawing/2014/main" id="{AA2C6BB7-8CC6-49BD-9083-151ABD8B0B94}"/>
              </a:ext>
            </a:extLst>
          </p:cNvPr>
          <p:cNvCxnSpPr>
            <a:stCxn id="14" idx="2"/>
            <a:endCxn id="16" idx="1"/>
          </p:cNvCxnSpPr>
          <p:nvPr/>
        </p:nvCxnSpPr>
        <p:spPr>
          <a:xfrm rot="16200000" flipH="1">
            <a:off x="-61524" y="2619258"/>
            <a:ext cx="3257634" cy="376208"/>
          </a:xfrm>
          <a:prstGeom prst="bentConnector2">
            <a:avLst/>
          </a:prstGeom>
          <a:ln w="38100">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F2E38404-025A-4597-A1E8-AD85305108EC}"/>
              </a:ext>
            </a:extLst>
          </p:cNvPr>
          <p:cNvCxnSpPr>
            <a:stCxn id="14" idx="3"/>
            <a:endCxn id="10" idx="0"/>
          </p:cNvCxnSpPr>
          <p:nvPr/>
        </p:nvCxnSpPr>
        <p:spPr>
          <a:xfrm>
            <a:off x="2515897" y="716880"/>
            <a:ext cx="131080" cy="643112"/>
          </a:xfrm>
          <a:prstGeom prst="bentConnector2">
            <a:avLst/>
          </a:prstGeom>
          <a:ln>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453D70BD-ED09-42A4-BD37-C8F18259DCF6}"/>
              </a:ext>
            </a:extLst>
          </p:cNvPr>
          <p:cNvCxnSpPr>
            <a:stCxn id="10" idx="3"/>
            <a:endCxn id="12" idx="0"/>
          </p:cNvCxnSpPr>
          <p:nvPr/>
        </p:nvCxnSpPr>
        <p:spPr>
          <a:xfrm>
            <a:off x="3538556" y="1960157"/>
            <a:ext cx="174424" cy="905672"/>
          </a:xfrm>
          <a:prstGeom prst="bentConnector2">
            <a:avLst/>
          </a:prstGeom>
          <a:ln>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A67E55B9-28C9-4892-AEA1-137DC9EE27C8}"/>
              </a:ext>
            </a:extLst>
          </p:cNvPr>
          <p:cNvCxnSpPr>
            <a:stCxn id="12" idx="3"/>
            <a:endCxn id="29" idx="2"/>
          </p:cNvCxnSpPr>
          <p:nvPr/>
        </p:nvCxnSpPr>
        <p:spPr>
          <a:xfrm>
            <a:off x="4523042" y="3327494"/>
            <a:ext cx="468408" cy="184666"/>
          </a:xfrm>
          <a:prstGeom prst="bentConnector3">
            <a:avLst/>
          </a:prstGeom>
          <a:ln>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20A43608-2A73-4E4C-9000-DED1CFC482ED}"/>
              </a:ext>
            </a:extLst>
          </p:cNvPr>
          <p:cNvCxnSpPr>
            <a:stCxn id="6" idx="2"/>
            <a:endCxn id="29" idx="0"/>
          </p:cNvCxnSpPr>
          <p:nvPr/>
        </p:nvCxnSpPr>
        <p:spPr>
          <a:xfrm rot="5400000">
            <a:off x="5272063" y="1676133"/>
            <a:ext cx="1586359" cy="1"/>
          </a:xfrm>
          <a:prstGeom prst="bentConnector3">
            <a:avLst/>
          </a:prstGeom>
          <a:ln w="38100">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E579FB9E-AA4B-4E3D-B8E4-C2C32CAE704A}"/>
              </a:ext>
            </a:extLst>
          </p:cNvPr>
          <p:cNvCxnSpPr>
            <a:stCxn id="22" idx="0"/>
            <a:endCxn id="24" idx="2"/>
          </p:cNvCxnSpPr>
          <p:nvPr/>
        </p:nvCxnSpPr>
        <p:spPr>
          <a:xfrm rot="16200000" flipV="1">
            <a:off x="10822476" y="5346773"/>
            <a:ext cx="247394" cy="749090"/>
          </a:xfrm>
          <a:prstGeom prst="bentConnector3">
            <a:avLst/>
          </a:prstGeom>
          <a:ln w="3175">
            <a:solidFill>
              <a:srgbClr val="C4134E"/>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0261502F-6CAA-44E2-8907-845416A80AA8}"/>
              </a:ext>
            </a:extLst>
          </p:cNvPr>
          <p:cNvCxnSpPr>
            <a:stCxn id="24" idx="0"/>
            <a:endCxn id="26" idx="2"/>
          </p:cNvCxnSpPr>
          <p:nvPr/>
        </p:nvCxnSpPr>
        <p:spPr>
          <a:xfrm rot="16200000" flipV="1">
            <a:off x="10197985" y="4023648"/>
            <a:ext cx="294803" cy="452485"/>
          </a:xfrm>
          <a:prstGeom prst="bentConnector3">
            <a:avLst/>
          </a:prstGeom>
          <a:ln w="3175">
            <a:solidFill>
              <a:srgbClr val="C4134E"/>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D506CACB-8EC8-4F3B-8266-5C5CF2C67D4B}"/>
              </a:ext>
            </a:extLst>
          </p:cNvPr>
          <p:cNvCxnSpPr>
            <a:stCxn id="26" idx="0"/>
            <a:endCxn id="28" idx="2"/>
          </p:cNvCxnSpPr>
          <p:nvPr/>
        </p:nvCxnSpPr>
        <p:spPr>
          <a:xfrm rot="16200000" flipV="1">
            <a:off x="9289280" y="2349296"/>
            <a:ext cx="524393" cy="1135334"/>
          </a:xfrm>
          <a:prstGeom prst="bentConnector3">
            <a:avLst/>
          </a:prstGeom>
          <a:ln w="3175">
            <a:solidFill>
              <a:srgbClr val="C4134E"/>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0E1A4903-BC41-4EED-BECC-2E49E3144D85}"/>
              </a:ext>
            </a:extLst>
          </p:cNvPr>
          <p:cNvCxnSpPr>
            <a:stCxn id="28" idx="1"/>
            <a:endCxn id="29" idx="6"/>
          </p:cNvCxnSpPr>
          <p:nvPr/>
        </p:nvCxnSpPr>
        <p:spPr>
          <a:xfrm rot="10800000" flipV="1">
            <a:off x="7139032" y="2331600"/>
            <a:ext cx="645153" cy="1180559"/>
          </a:xfrm>
          <a:prstGeom prst="bentConnector3">
            <a:avLst/>
          </a:prstGeom>
          <a:ln w="3175">
            <a:solidFill>
              <a:srgbClr val="C4134E"/>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28349C72-9787-4049-AF79-005A291DA6EF}"/>
              </a:ext>
            </a:extLst>
          </p:cNvPr>
          <p:cNvCxnSpPr>
            <a:stCxn id="16" idx="3"/>
            <a:endCxn id="29" idx="2"/>
          </p:cNvCxnSpPr>
          <p:nvPr/>
        </p:nvCxnSpPr>
        <p:spPr>
          <a:xfrm flipV="1">
            <a:off x="3538556" y="3512160"/>
            <a:ext cx="1452894" cy="924019"/>
          </a:xfrm>
          <a:prstGeom prst="bentConnector3">
            <a:avLst>
              <a:gd name="adj1" fmla="val 84067"/>
            </a:avLst>
          </a:prstGeom>
          <a:ln w="38100">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9DBA518F-6917-43AE-A2D4-5860FD3B4A02}"/>
              </a:ext>
            </a:extLst>
          </p:cNvPr>
          <p:cNvCxnSpPr>
            <a:stCxn id="20" idx="0"/>
            <a:endCxn id="29" idx="4"/>
          </p:cNvCxnSpPr>
          <p:nvPr/>
        </p:nvCxnSpPr>
        <p:spPr>
          <a:xfrm rot="5400000" flipH="1" flipV="1">
            <a:off x="5866084" y="4754162"/>
            <a:ext cx="398312" cy="2"/>
          </a:xfrm>
          <a:prstGeom prst="bentConnector3">
            <a:avLst/>
          </a:prstGeom>
          <a:ln w="19050">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19AF8724-4C20-40A6-A76C-EDC52A2CB53F}"/>
              </a:ext>
            </a:extLst>
          </p:cNvPr>
          <p:cNvCxnSpPr>
            <a:stCxn id="18" idx="0"/>
            <a:endCxn id="20" idx="2"/>
          </p:cNvCxnSpPr>
          <p:nvPr/>
        </p:nvCxnSpPr>
        <p:spPr>
          <a:xfrm flipV="1">
            <a:off x="6061047" y="6153648"/>
            <a:ext cx="4192" cy="283063"/>
          </a:xfrm>
          <a:prstGeom prst="straightConnector1">
            <a:avLst/>
          </a:prstGeom>
          <a:ln w="19050">
            <a:solidFill>
              <a:srgbClr val="C4134E"/>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6F9639A4-1E4F-4228-87E7-E9BCDC6FA60D}"/>
              </a:ext>
            </a:extLst>
          </p:cNvPr>
          <p:cNvSpPr txBox="1"/>
          <p:nvPr/>
        </p:nvSpPr>
        <p:spPr>
          <a:xfrm>
            <a:off x="8347918" y="344220"/>
            <a:ext cx="3379891" cy="1200329"/>
          </a:xfrm>
          <a:prstGeom prst="rect">
            <a:avLst/>
          </a:prstGeom>
          <a:solidFill>
            <a:srgbClr val="F8B2C9"/>
          </a:solidFill>
          <a:ln w="19050">
            <a:solidFill>
              <a:srgbClr val="C4134E"/>
            </a:solidFill>
          </a:ln>
        </p:spPr>
        <p:txBody>
          <a:bodyPr wrap="square">
            <a:spAutoFit/>
          </a:bodyPr>
          <a:lstStyle/>
          <a:p>
            <a:pPr algn="ctr"/>
            <a:r>
              <a:rPr lang="en-US" dirty="0"/>
              <a:t>Began drinking coffee for whatever reason 10 years ago, but has now formed a habit of drinking coffee?</a:t>
            </a:r>
            <a:endParaRPr lang="en-GB" dirty="0"/>
          </a:p>
        </p:txBody>
      </p:sp>
      <p:cxnSp>
        <p:nvCxnSpPr>
          <p:cNvPr id="71" name="Connector: Elbow 70">
            <a:extLst>
              <a:ext uri="{FF2B5EF4-FFF2-40B4-BE49-F238E27FC236}">
                <a16:creationId xmlns:a16="http://schemas.microsoft.com/office/drawing/2014/main" id="{CE972D54-63F6-4B51-87F3-5ED782B994A5}"/>
              </a:ext>
            </a:extLst>
          </p:cNvPr>
          <p:cNvCxnSpPr>
            <a:stCxn id="69" idx="1"/>
            <a:endCxn id="29" idx="7"/>
          </p:cNvCxnSpPr>
          <p:nvPr/>
        </p:nvCxnSpPr>
        <p:spPr>
          <a:xfrm rot="10800000" flipV="1">
            <a:off x="6824526" y="944384"/>
            <a:ext cx="1523393" cy="1830371"/>
          </a:xfrm>
          <a:prstGeom prst="bentConnector2">
            <a:avLst/>
          </a:prstGeom>
          <a:ln w="57150">
            <a:solidFill>
              <a:srgbClr val="C4134E"/>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47817476-093B-4DAF-9A9D-C26D1647227F}"/>
              </a:ext>
            </a:extLst>
          </p:cNvPr>
          <p:cNvCxnSpPr>
            <a:stCxn id="14" idx="3"/>
            <a:endCxn id="6" idx="1"/>
          </p:cNvCxnSpPr>
          <p:nvPr/>
        </p:nvCxnSpPr>
        <p:spPr>
          <a:xfrm flipV="1">
            <a:off x="2515897" y="559789"/>
            <a:ext cx="2845718" cy="157091"/>
          </a:xfrm>
          <a:prstGeom prst="bentConnector3">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5222706C-1AF0-4BE6-B8F4-422F8C251580}"/>
              </a:ext>
            </a:extLst>
          </p:cNvPr>
          <p:cNvCxnSpPr>
            <a:stCxn id="14" idx="1"/>
            <a:endCxn id="18" idx="1"/>
          </p:cNvCxnSpPr>
          <p:nvPr/>
        </p:nvCxnSpPr>
        <p:spPr>
          <a:xfrm rot="10800000" flipH="1" flipV="1">
            <a:off x="242481" y="716879"/>
            <a:ext cx="5110744" cy="5904497"/>
          </a:xfrm>
          <a:prstGeom prst="bentConnector3">
            <a:avLst>
              <a:gd name="adj1" fmla="val -2017"/>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4662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25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25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nodeType="withEffect">
                                  <p:stCondLst>
                                    <p:cond delay="50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100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500"/>
                                        <p:tgtEl>
                                          <p:spTgt spid="42"/>
                                        </p:tgtEl>
                                      </p:cBhvr>
                                    </p:animEffect>
                                  </p:childTnLst>
                                </p:cTn>
                              </p:par>
                              <p:par>
                                <p:cTn id="29" presetID="10" presetClass="entr" presetSubtype="0" fill="hold" nodeType="withEffect">
                                  <p:stCondLst>
                                    <p:cond delay="25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nodeType="withEffect">
                                  <p:stCondLst>
                                    <p:cond delay="75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nodeType="withEffect">
                                  <p:stCondLst>
                                    <p:cond delay="250"/>
                                  </p:stCondLst>
                                  <p:childTnLst>
                                    <p:set>
                                      <p:cBhvr>
                                        <p:cTn id="42" dur="1" fill="hold">
                                          <p:stCondLst>
                                            <p:cond delay="0"/>
                                          </p:stCondLst>
                                        </p:cTn>
                                        <p:tgtEl>
                                          <p:spTgt spid="67"/>
                                        </p:tgtEl>
                                        <p:attrNameLst>
                                          <p:attrName>style.visibility</p:attrName>
                                        </p:attrNameLst>
                                      </p:cBhvr>
                                      <p:to>
                                        <p:strVal val="visible"/>
                                      </p:to>
                                    </p:set>
                                    <p:animEffect transition="in" filter="fade">
                                      <p:cBhvr>
                                        <p:cTn id="43" dur="500"/>
                                        <p:tgtEl>
                                          <p:spTgt spid="67"/>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nodeType="withEffect">
                                  <p:stCondLst>
                                    <p:cond delay="75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nodeType="withEffect">
                                  <p:stCondLst>
                                    <p:cond delay="250"/>
                                  </p:stCondLst>
                                  <p:childTnLst>
                                    <p:set>
                                      <p:cBhvr>
                                        <p:cTn id="54" dur="1" fill="hold">
                                          <p:stCondLst>
                                            <p:cond delay="0"/>
                                          </p:stCondLst>
                                        </p:cTn>
                                        <p:tgtEl>
                                          <p:spTgt spid="46"/>
                                        </p:tgtEl>
                                        <p:attrNameLst>
                                          <p:attrName>style.visibility</p:attrName>
                                        </p:attrNameLst>
                                      </p:cBhvr>
                                      <p:to>
                                        <p:strVal val="visible"/>
                                      </p:to>
                                    </p:set>
                                    <p:animEffect transition="in" filter="fade">
                                      <p:cBhvr>
                                        <p:cTn id="55" dur="500"/>
                                        <p:tgtEl>
                                          <p:spTgt spid="46"/>
                                        </p:tgtEl>
                                      </p:cBhvr>
                                    </p:animEffect>
                                  </p:childTnLst>
                                </p:cTn>
                              </p:par>
                              <p:par>
                                <p:cTn id="56" presetID="10" presetClass="entr" presetSubtype="0" fill="hold" grpId="0" nodeType="withEffect">
                                  <p:stCondLst>
                                    <p:cond delay="50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nodeType="withEffect">
                                  <p:stCondLst>
                                    <p:cond delay="75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1250"/>
                                  </p:stCondLst>
                                  <p:childTnLst>
                                    <p:set>
                                      <p:cBhvr>
                                        <p:cTn id="66" dur="1" fill="hold">
                                          <p:stCondLst>
                                            <p:cond delay="0"/>
                                          </p:stCondLst>
                                        </p:cTn>
                                        <p:tgtEl>
                                          <p:spTgt spid="50"/>
                                        </p:tgtEl>
                                        <p:attrNameLst>
                                          <p:attrName>style.visibility</p:attrName>
                                        </p:attrNameLst>
                                      </p:cBhvr>
                                      <p:to>
                                        <p:strVal val="visible"/>
                                      </p:to>
                                    </p:set>
                                    <p:animEffect transition="in" filter="fade">
                                      <p:cBhvr>
                                        <p:cTn id="67" dur="500"/>
                                        <p:tgtEl>
                                          <p:spTgt spid="50"/>
                                        </p:tgtEl>
                                      </p:cBhvr>
                                    </p:animEffect>
                                  </p:childTnLst>
                                </p:cTn>
                              </p:par>
                              <p:par>
                                <p:cTn id="68" presetID="10" presetClass="entr" presetSubtype="0" fill="hold" grpId="0" nodeType="withEffect">
                                  <p:stCondLst>
                                    <p:cond delay="150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1750"/>
                                  </p:stCondLst>
                                  <p:childTnLst>
                                    <p:set>
                                      <p:cBhvr>
                                        <p:cTn id="72" dur="1" fill="hold">
                                          <p:stCondLst>
                                            <p:cond delay="0"/>
                                          </p:stCondLst>
                                        </p:cTn>
                                        <p:tgtEl>
                                          <p:spTgt spid="52"/>
                                        </p:tgtEl>
                                        <p:attrNameLst>
                                          <p:attrName>style.visibility</p:attrName>
                                        </p:attrNameLst>
                                      </p:cBhvr>
                                      <p:to>
                                        <p:strVal val="visible"/>
                                      </p:to>
                                    </p:set>
                                    <p:animEffect transition="in" filter="fade">
                                      <p:cBhvr>
                                        <p:cTn id="73" dur="500"/>
                                        <p:tgtEl>
                                          <p:spTgt spid="52"/>
                                        </p:tgtEl>
                                      </p:cBhvr>
                                    </p:animEffec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nodeType="clickEffect">
                                  <p:stCondLst>
                                    <p:cond delay="0"/>
                                  </p:stCondLst>
                                  <p:childTnLst>
                                    <p:set>
                                      <p:cBhvr>
                                        <p:cTn id="77" dur="1" fill="hold">
                                          <p:stCondLst>
                                            <p:cond delay="0"/>
                                          </p:stCondLst>
                                        </p:cTn>
                                        <p:tgtEl>
                                          <p:spTgt spid="73"/>
                                        </p:tgtEl>
                                        <p:attrNameLst>
                                          <p:attrName>style.visibility</p:attrName>
                                        </p:attrNameLst>
                                      </p:cBhvr>
                                      <p:to>
                                        <p:strVal val="visible"/>
                                      </p:to>
                                    </p:set>
                                  </p:childTnLst>
                                </p:cTn>
                              </p:par>
                              <p:par>
                                <p:cTn id="78" presetID="1" presetClass="entr" presetSubtype="0" fill="hold" nodeType="withEffect">
                                  <p:stCondLst>
                                    <p:cond delay="0"/>
                                  </p:stCondLst>
                                  <p:childTnLst>
                                    <p:set>
                                      <p:cBhvr>
                                        <p:cTn id="79" dur="1" fill="hold">
                                          <p:stCondLst>
                                            <p:cond delay="0"/>
                                          </p:stCondLst>
                                        </p:cTn>
                                        <p:tgtEl>
                                          <p:spTgt spid="75"/>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69"/>
                                        </p:tgtEl>
                                        <p:attrNameLst>
                                          <p:attrName>style.visibility</p:attrName>
                                        </p:attrNameLst>
                                      </p:cBhvr>
                                      <p:to>
                                        <p:strVal val="visible"/>
                                      </p:to>
                                    </p:set>
                                  </p:childTnLst>
                                </p:cTn>
                              </p:par>
                              <p:par>
                                <p:cTn id="84" presetID="1" presetClass="entr" presetSubtype="0"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2" grpId="0" animBg="1"/>
      <p:bldP spid="14" grpId="0" animBg="1"/>
      <p:bldP spid="16" grpId="0" animBg="1"/>
      <p:bldP spid="18" grpId="0" animBg="1"/>
      <p:bldP spid="20" grpId="0" animBg="1"/>
      <p:bldP spid="22" grpId="0" animBg="1"/>
      <p:bldP spid="24" grpId="0" animBg="1"/>
      <p:bldP spid="26" grpId="0" animBg="1"/>
      <p:bldP spid="28" grpId="0" animBg="1"/>
      <p:bldP spid="6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Think before you run!!!</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
        <p:nvSpPr>
          <p:cNvPr id="32" name="Google Shape;371;p39">
            <a:extLst>
              <a:ext uri="{FF2B5EF4-FFF2-40B4-BE49-F238E27FC236}">
                <a16:creationId xmlns:a16="http://schemas.microsoft.com/office/drawing/2014/main" id="{5394189B-7847-4829-B059-EDBDC6134D1F}"/>
              </a:ext>
            </a:extLst>
          </p:cNvPr>
          <p:cNvSpPr txBox="1">
            <a:spLocks noGrp="1"/>
          </p:cNvSpPr>
          <p:nvPr>
            <p:ph type="body" idx="1"/>
          </p:nvPr>
        </p:nvSpPr>
        <p:spPr>
          <a:xfrm>
            <a:off x="415599" y="1392572"/>
            <a:ext cx="6177587" cy="5261995"/>
          </a:xfrm>
          <a:prstGeom prst="rect">
            <a:avLst/>
          </a:prstGeom>
        </p:spPr>
        <p:txBody>
          <a:bodyPr spcFirstLastPara="1" vert="horz" wrap="square" lIns="121900" tIns="121900" rIns="121900" bIns="121900" rtlCol="0" anchor="t" anchorCtr="0">
            <a:noAutofit/>
          </a:bodyPr>
          <a:lstStyle/>
          <a:p>
            <a:pPr marL="0" indent="0">
              <a:buNone/>
            </a:pPr>
            <a:r>
              <a:rPr lang="en-US" dirty="0"/>
              <a:t>Adding covariates (i.e., “factors”) to a model is easy.</a:t>
            </a:r>
          </a:p>
          <a:p>
            <a:pPr marL="0" indent="0">
              <a:buNone/>
            </a:pPr>
            <a:endParaRPr lang="en-US" dirty="0"/>
          </a:p>
          <a:p>
            <a:pPr marL="0" indent="0">
              <a:buNone/>
            </a:pPr>
            <a:r>
              <a:rPr lang="en-US" dirty="0"/>
              <a:t>There are tools available to help you choose which the “most important” variables are (but these carry huge risks). </a:t>
            </a:r>
          </a:p>
          <a:p>
            <a:pPr marL="0" indent="0">
              <a:buNone/>
            </a:pPr>
            <a:endParaRPr lang="en-US" dirty="0"/>
          </a:p>
          <a:p>
            <a:pPr marL="0" indent="0">
              <a:buNone/>
            </a:pPr>
            <a:r>
              <a:rPr lang="en-US" i="1" dirty="0"/>
              <a:t>Thinking</a:t>
            </a:r>
            <a:r>
              <a:rPr lang="en-US" dirty="0"/>
              <a:t> about what to add to a model is much harder – but this is why you’ve had </a:t>
            </a:r>
            <a:r>
              <a:rPr lang="en-US" i="1" dirty="0"/>
              <a:t>four</a:t>
            </a:r>
            <a:r>
              <a:rPr lang="en-US" dirty="0"/>
              <a:t> years to learn biology!</a:t>
            </a:r>
          </a:p>
          <a:p>
            <a:pPr marL="0" indent="0">
              <a:buNone/>
            </a:pPr>
            <a:endParaRPr lang="en-US" i="1" dirty="0"/>
          </a:p>
          <a:p>
            <a:pPr marL="0" indent="0">
              <a:buNone/>
            </a:pPr>
            <a:r>
              <a:rPr lang="en-US" dirty="0"/>
              <a:t>Do not disregard your biological understanding just to fit a model!</a:t>
            </a:r>
          </a:p>
        </p:txBody>
      </p:sp>
      <p:pic>
        <p:nvPicPr>
          <p:cNvPr id="10" name="Picture 9" descr="A cup of coffee with coffee beans&#10;&#10;Description automatically generated with medium confidence">
            <a:extLst>
              <a:ext uri="{FF2B5EF4-FFF2-40B4-BE49-F238E27FC236}">
                <a16:creationId xmlns:a16="http://schemas.microsoft.com/office/drawing/2014/main" id="{4CAF2252-90C9-4317-B0E3-18860FF91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6207" y="2145690"/>
            <a:ext cx="4860193" cy="3560092"/>
          </a:xfrm>
          <a:prstGeom prst="rect">
            <a:avLst/>
          </a:prstGeom>
        </p:spPr>
      </p:pic>
      <p:sp>
        <p:nvSpPr>
          <p:cNvPr id="3" name="TextBox 2">
            <a:extLst>
              <a:ext uri="{FF2B5EF4-FFF2-40B4-BE49-F238E27FC236}">
                <a16:creationId xmlns:a16="http://schemas.microsoft.com/office/drawing/2014/main" id="{67B3A492-32F5-4472-BA6A-085A5D3D6452}"/>
              </a:ext>
            </a:extLst>
          </p:cNvPr>
          <p:cNvSpPr txBox="1"/>
          <p:nvPr/>
        </p:nvSpPr>
        <p:spPr>
          <a:xfrm>
            <a:off x="7409553" y="5709264"/>
            <a:ext cx="3873500" cy="923330"/>
          </a:xfrm>
          <a:prstGeom prst="rect">
            <a:avLst/>
          </a:prstGeom>
          <a:noFill/>
        </p:spPr>
        <p:txBody>
          <a:bodyPr wrap="square" rtlCol="0">
            <a:spAutoFit/>
          </a:bodyPr>
          <a:lstStyle/>
          <a:p>
            <a:pPr algn="ctr"/>
            <a:r>
              <a:rPr lang="en-US" dirty="0"/>
              <a:t>The aim of causal statistics is to try and capture the true causal relationships of this </a:t>
            </a:r>
            <a:r>
              <a:rPr lang="en-US" i="1" dirty="0"/>
              <a:t>process</a:t>
            </a:r>
            <a:r>
              <a:rPr lang="en-US" dirty="0"/>
              <a:t>.</a:t>
            </a:r>
            <a:endParaRPr lang="en-GB" dirty="0"/>
          </a:p>
        </p:txBody>
      </p:sp>
    </p:spTree>
    <p:extLst>
      <p:ext uri="{BB962C8B-B14F-4D97-AF65-F5344CB8AC3E}">
        <p14:creationId xmlns:p14="http://schemas.microsoft.com/office/powerpoint/2010/main" val="1061811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1000"/>
                                        <p:tgtEl>
                                          <p:spTgt spid="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
                                            <p:txEl>
                                              <p:pRg st="2" end="2"/>
                                            </p:txEl>
                                          </p:spTgt>
                                        </p:tgtEl>
                                        <p:attrNameLst>
                                          <p:attrName>style.visibility</p:attrName>
                                        </p:attrNameLst>
                                      </p:cBhvr>
                                      <p:to>
                                        <p:strVal val="visible"/>
                                      </p:to>
                                    </p:set>
                                    <p:animEffect transition="in" filter="fade">
                                      <p:cBhvr>
                                        <p:cTn id="12" dur="1000"/>
                                        <p:tgtEl>
                                          <p:spTgt spid="3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xEl>
                                              <p:pRg st="4" end="4"/>
                                            </p:txEl>
                                          </p:spTgt>
                                        </p:tgtEl>
                                        <p:attrNameLst>
                                          <p:attrName>style.visibility</p:attrName>
                                        </p:attrNameLst>
                                      </p:cBhvr>
                                      <p:to>
                                        <p:strVal val="visible"/>
                                      </p:to>
                                    </p:set>
                                    <p:animEffect transition="in" filter="fade">
                                      <p:cBhvr>
                                        <p:cTn id="17" dur="1000"/>
                                        <p:tgtEl>
                                          <p:spTgt spid="3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
                                            <p:txEl>
                                              <p:pRg st="6" end="6"/>
                                            </p:txEl>
                                          </p:spTgt>
                                        </p:tgtEl>
                                        <p:attrNameLst>
                                          <p:attrName>style.visibility</p:attrName>
                                        </p:attrNameLst>
                                      </p:cBhvr>
                                      <p:to>
                                        <p:strVal val="visible"/>
                                      </p:to>
                                    </p:set>
                                    <p:animEffect transition="in" filter="fade">
                                      <p:cBhvr>
                                        <p:cTn id="22" dur="1000"/>
                                        <p:tgtEl>
                                          <p:spTgt spid="3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7"/>
          <p:cNvSpPr txBox="1">
            <a:spLocks noGrp="1"/>
          </p:cNvSpPr>
          <p:nvPr>
            <p:ph type="title"/>
          </p:nvPr>
        </p:nvSpPr>
        <p:spPr>
          <a:xfrm>
            <a:off x="415600" y="203433"/>
            <a:ext cx="11360800" cy="763600"/>
          </a:xfrm>
          <a:prstGeom prst="rect">
            <a:avLst/>
          </a:prstGeom>
        </p:spPr>
        <p:txBody>
          <a:bodyPr spcFirstLastPara="1" vert="horz" wrap="square" lIns="121900" tIns="121900" rIns="121900" bIns="121900" rtlCol="0" anchor="ctr" anchorCtr="0">
            <a:noAutofit/>
          </a:bodyPr>
          <a:lstStyle/>
          <a:p>
            <a:pPr algn="ctr"/>
            <a:r>
              <a:rPr lang="en-GB" dirty="0"/>
              <a:t>Do you trust my model?</a:t>
            </a:r>
            <a:endParaRPr dirty="0"/>
          </a:p>
        </p:txBody>
      </p:sp>
      <p:sp>
        <p:nvSpPr>
          <p:cNvPr id="445" name="Google Shape;445;p27"/>
          <p:cNvSpPr/>
          <p:nvPr/>
        </p:nvSpPr>
        <p:spPr>
          <a:xfrm>
            <a:off x="4284918" y="968519"/>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pic>
        <p:nvPicPr>
          <p:cNvPr id="10" name="Picture 9" descr="A cup of coffee with coffee beans&#10;&#10;Description automatically generated with medium confidence">
            <a:extLst>
              <a:ext uri="{FF2B5EF4-FFF2-40B4-BE49-F238E27FC236}">
                <a16:creationId xmlns:a16="http://schemas.microsoft.com/office/drawing/2014/main" id="{4CAF2252-90C9-4317-B0E3-18860FF91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6207" y="2145690"/>
            <a:ext cx="4860193" cy="3560092"/>
          </a:xfrm>
          <a:prstGeom prst="rect">
            <a:avLst/>
          </a:prstGeom>
        </p:spPr>
      </p:pic>
      <p:sp>
        <p:nvSpPr>
          <p:cNvPr id="3" name="TextBox 2">
            <a:extLst>
              <a:ext uri="{FF2B5EF4-FFF2-40B4-BE49-F238E27FC236}">
                <a16:creationId xmlns:a16="http://schemas.microsoft.com/office/drawing/2014/main" id="{67B3A492-32F5-4472-BA6A-085A5D3D6452}"/>
              </a:ext>
            </a:extLst>
          </p:cNvPr>
          <p:cNvSpPr txBox="1"/>
          <p:nvPr/>
        </p:nvSpPr>
        <p:spPr>
          <a:xfrm>
            <a:off x="7409553" y="5709264"/>
            <a:ext cx="3873500" cy="923330"/>
          </a:xfrm>
          <a:prstGeom prst="rect">
            <a:avLst/>
          </a:prstGeom>
          <a:noFill/>
        </p:spPr>
        <p:txBody>
          <a:bodyPr wrap="square" rtlCol="0">
            <a:spAutoFit/>
          </a:bodyPr>
          <a:lstStyle/>
          <a:p>
            <a:pPr algn="ctr"/>
            <a:r>
              <a:rPr lang="en-US" dirty="0"/>
              <a:t>The aim of causal statistics is to try and capture the true causal relationships of this </a:t>
            </a:r>
            <a:r>
              <a:rPr lang="en-US" i="1" dirty="0"/>
              <a:t>process</a:t>
            </a:r>
            <a:r>
              <a:rPr lang="en-US" dirty="0"/>
              <a:t>.</a:t>
            </a:r>
            <a:endParaRPr lang="en-GB" dirty="0"/>
          </a:p>
        </p:txBody>
      </p:sp>
      <p:pic>
        <p:nvPicPr>
          <p:cNvPr id="9" name="Picture 8">
            <a:extLst>
              <a:ext uri="{FF2B5EF4-FFF2-40B4-BE49-F238E27FC236}">
                <a16:creationId xmlns:a16="http://schemas.microsoft.com/office/drawing/2014/main" id="{5E9F69C3-F525-484B-86EC-0EE5B63A72F8}"/>
              </a:ext>
            </a:extLst>
          </p:cNvPr>
          <p:cNvPicPr>
            <a:picLocks noChangeAspect="1"/>
          </p:cNvPicPr>
          <p:nvPr/>
        </p:nvPicPr>
        <p:blipFill>
          <a:blip r:embed="rId4"/>
          <a:stretch>
            <a:fillRect/>
          </a:stretch>
        </p:blipFill>
        <p:spPr>
          <a:xfrm>
            <a:off x="565810" y="1380564"/>
            <a:ext cx="6018015" cy="5274003"/>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02959DD-A786-41F0-9B16-9BD3B66FFC6C}"/>
                  </a:ext>
                </a:extLst>
              </p:cNvPr>
              <p:cNvSpPr txBox="1"/>
              <p:nvPr/>
            </p:nvSpPr>
            <p:spPr>
              <a:xfrm>
                <a:off x="7537269" y="1488755"/>
                <a:ext cx="383816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Pr</m:t>
                          </m:r>
                        </m:fName>
                        <m:e>
                          <m:d>
                            <m:dPr>
                              <m:ctrlPr>
                                <a:rPr lang="en-GB" b="0" i="1" smtClean="0">
                                  <a:latin typeface="Cambria Math" panose="02040503050406030204" pitchFamily="18" charset="0"/>
                                </a:rPr>
                              </m:ctrlPr>
                            </m:dPr>
                            <m:e>
                              <m:r>
                                <a:rPr lang="en-GB" b="0" i="1" smtClean="0">
                                  <a:latin typeface="Cambria Math" panose="02040503050406030204" pitchFamily="18" charset="0"/>
                                </a:rPr>
                                <m:t>𝐷𝑟𝑖𝑛𝑘</m:t>
                              </m:r>
                              <m:r>
                                <a:rPr lang="en-GB" b="0" i="1" smtClean="0">
                                  <a:latin typeface="Cambria Math" panose="02040503050406030204" pitchFamily="18" charset="0"/>
                                </a:rPr>
                                <m:t> </m:t>
                              </m:r>
                              <m:r>
                                <a:rPr lang="en-GB" b="0" i="1" smtClean="0">
                                  <a:latin typeface="Cambria Math" panose="02040503050406030204" pitchFamily="18" charset="0"/>
                                </a:rPr>
                                <m:t>𝐶𝑜𝑓𝑓𝑒𝑒</m:t>
                              </m:r>
                            </m:e>
                          </m:d>
                        </m:e>
                      </m:func>
                      <m:r>
                        <a:rPr lang="en-GB" b="0" i="1" smtClean="0">
                          <a:latin typeface="Cambria Math" panose="02040503050406030204" pitchFamily="18" charset="0"/>
                        </a:rPr>
                        <m:t>∝</m:t>
                      </m:r>
                      <m:r>
                        <a:rPr lang="en-GB" b="0" i="1" smtClean="0">
                          <a:latin typeface="Cambria Math" panose="02040503050406030204" pitchFamily="18" charset="0"/>
                        </a:rPr>
                        <m:t>𝑀𝑜𝑛𝑒𝑦</m:t>
                      </m:r>
                      <m:r>
                        <a:rPr lang="en-GB" b="0" i="1" smtClean="0">
                          <a:latin typeface="Cambria Math" panose="02040503050406030204" pitchFamily="18" charset="0"/>
                        </a:rPr>
                        <m:t> </m:t>
                      </m:r>
                      <m:r>
                        <a:rPr lang="en-GB" b="0" i="1" smtClean="0">
                          <a:latin typeface="Cambria Math" panose="02040503050406030204" pitchFamily="18" charset="0"/>
                        </a:rPr>
                        <m:t>𝑖𝑛</m:t>
                      </m:r>
                      <m:r>
                        <a:rPr lang="en-GB" b="0" i="1" smtClean="0">
                          <a:latin typeface="Cambria Math" panose="02040503050406030204" pitchFamily="18" charset="0"/>
                        </a:rPr>
                        <m:t> </m:t>
                      </m:r>
                      <m:r>
                        <a:rPr lang="en-GB" b="0" i="1" smtClean="0">
                          <a:latin typeface="Cambria Math" panose="02040503050406030204" pitchFamily="18" charset="0"/>
                        </a:rPr>
                        <m:t>𝑤𝑎𝑙𝑙𝑒𝑡</m:t>
                      </m:r>
                    </m:oMath>
                  </m:oMathPara>
                </a14:m>
                <a:endParaRPr lang="en-GB" dirty="0"/>
              </a:p>
            </p:txBody>
          </p:sp>
        </mc:Choice>
        <mc:Fallback xmlns="">
          <p:sp>
            <p:nvSpPr>
              <p:cNvPr id="2" name="TextBox 1">
                <a:extLst>
                  <a:ext uri="{FF2B5EF4-FFF2-40B4-BE49-F238E27FC236}">
                    <a16:creationId xmlns:a16="http://schemas.microsoft.com/office/drawing/2014/main" id="{F02959DD-A786-41F0-9B16-9BD3B66FFC6C}"/>
                  </a:ext>
                </a:extLst>
              </p:cNvPr>
              <p:cNvSpPr txBox="1">
                <a:spLocks noRot="1" noChangeAspect="1" noMove="1" noResize="1" noEditPoints="1" noAdjustHandles="1" noChangeArrowheads="1" noChangeShapeType="1" noTextEdit="1"/>
              </p:cNvSpPr>
              <p:nvPr/>
            </p:nvSpPr>
            <p:spPr>
              <a:xfrm>
                <a:off x="7537269" y="1488755"/>
                <a:ext cx="3838167" cy="276999"/>
              </a:xfrm>
              <a:prstGeom prst="rect">
                <a:avLst/>
              </a:prstGeom>
              <a:blipFill>
                <a:blip r:embed="rId5"/>
                <a:stretch>
                  <a:fillRect l="-952" t="-2174" r="-952" b="-32609"/>
                </a:stretch>
              </a:blipFill>
            </p:spPr>
            <p:txBody>
              <a:bodyPr/>
              <a:lstStyle/>
              <a:p>
                <a:r>
                  <a:rPr lang="en-GB">
                    <a:noFill/>
                  </a:rPr>
                  <a:t> </a:t>
                </a:r>
              </a:p>
            </p:txBody>
          </p:sp>
        </mc:Fallback>
      </mc:AlternateContent>
      <p:sp>
        <p:nvSpPr>
          <p:cNvPr id="4" name="TextBox 3">
            <a:extLst>
              <a:ext uri="{FF2B5EF4-FFF2-40B4-BE49-F238E27FC236}">
                <a16:creationId xmlns:a16="http://schemas.microsoft.com/office/drawing/2014/main" id="{46CE8837-4D13-4561-84D8-1FEEB72E93D0}"/>
              </a:ext>
            </a:extLst>
          </p:cNvPr>
          <p:cNvSpPr txBox="1"/>
          <p:nvPr/>
        </p:nvSpPr>
        <p:spPr>
          <a:xfrm>
            <a:off x="3152404" y="3135386"/>
            <a:ext cx="2265028" cy="1754326"/>
          </a:xfrm>
          <a:prstGeom prst="rect">
            <a:avLst/>
          </a:prstGeom>
          <a:solidFill>
            <a:schemeClr val="bg1"/>
          </a:solidFill>
          <a:ln w="28575">
            <a:solidFill>
              <a:srgbClr val="C4134E"/>
            </a:solidFill>
          </a:ln>
        </p:spPr>
        <p:txBody>
          <a:bodyPr wrap="square" rtlCol="0">
            <a:spAutoFit/>
          </a:bodyPr>
          <a:lstStyle/>
          <a:p>
            <a:pPr algn="ctr"/>
            <a:r>
              <a:rPr lang="en-GB" dirty="0"/>
              <a:t>What is the mechanism that causes you to buy a coffee, 100% of the time, if you have &gt; £50 in your wallet?</a:t>
            </a:r>
          </a:p>
        </p:txBody>
      </p:sp>
    </p:spTree>
    <p:extLst>
      <p:ext uri="{BB962C8B-B14F-4D97-AF65-F5344CB8AC3E}">
        <p14:creationId xmlns:p14="http://schemas.microsoft.com/office/powerpoint/2010/main" val="1341995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0" y="262633"/>
            <a:ext cx="7085200" cy="1058400"/>
          </a:xfrm>
          <a:prstGeom prst="rect">
            <a:avLst/>
          </a:prstGeom>
        </p:spPr>
        <p:txBody>
          <a:bodyPr spcFirstLastPara="1" vert="horz" wrap="square" lIns="121900" tIns="121900" rIns="121900" bIns="121900" rtlCol="0" anchor="t" anchorCtr="0">
            <a:noAutofit/>
          </a:bodyPr>
          <a:lstStyle/>
          <a:p>
            <a:r>
              <a:rPr lang="en-GB"/>
              <a:t>The Monkey’s Paw</a:t>
            </a:r>
            <a:endParaRPr/>
          </a:p>
        </p:txBody>
      </p:sp>
      <p:sp>
        <p:nvSpPr>
          <p:cNvPr id="64" name="Google Shape;64;p14"/>
          <p:cNvSpPr txBox="1">
            <a:spLocks noGrp="1"/>
          </p:cNvSpPr>
          <p:nvPr>
            <p:ph type="body" idx="1"/>
          </p:nvPr>
        </p:nvSpPr>
        <p:spPr>
          <a:xfrm>
            <a:off x="0" y="1179067"/>
            <a:ext cx="7160800" cy="5286800"/>
          </a:xfrm>
          <a:prstGeom prst="rect">
            <a:avLst/>
          </a:prstGeom>
        </p:spPr>
        <p:txBody>
          <a:bodyPr spcFirstLastPara="1" vert="horz" wrap="square" lIns="121900" tIns="121900" rIns="121900" bIns="121900" rtlCol="0" anchor="t" anchorCtr="0">
            <a:noAutofit/>
          </a:bodyPr>
          <a:lstStyle/>
          <a:p>
            <a:pPr marL="0" indent="0">
              <a:lnSpc>
                <a:spcPct val="100000"/>
              </a:lnSpc>
              <a:buNone/>
            </a:pPr>
            <a:r>
              <a:rPr lang="en-GB" sz="2400" i="1" dirty="0"/>
              <a:t>The Monkey’s Paw</a:t>
            </a:r>
            <a:r>
              <a:rPr lang="en-GB" sz="2400" dirty="0"/>
              <a:t> is a short story from 1902 by W. W. Jacobs. </a:t>
            </a:r>
          </a:p>
          <a:p>
            <a:pPr marL="0" indent="0">
              <a:lnSpc>
                <a:spcPct val="100000"/>
              </a:lnSpc>
              <a:buNone/>
            </a:pPr>
            <a:endParaRPr lang="en-GB" sz="2400" dirty="0"/>
          </a:p>
          <a:p>
            <a:pPr marL="0" indent="0">
              <a:lnSpc>
                <a:spcPct val="100000"/>
              </a:lnSpc>
              <a:buNone/>
            </a:pPr>
            <a:r>
              <a:rPr lang="en-GB" sz="2400" dirty="0"/>
              <a:t>Brief summary:</a:t>
            </a:r>
          </a:p>
          <a:p>
            <a:pPr marL="0" indent="0">
              <a:lnSpc>
                <a:spcPct val="100000"/>
              </a:lnSpc>
              <a:buNone/>
            </a:pPr>
            <a:r>
              <a:rPr lang="en-GB" sz="2400" dirty="0"/>
              <a:t>A suitably middle-class family come into possession of a wish granting monkey paw. They wish for money to buy a house. The husband goes to work the next morning but dies on the job. The foreman visits his wife with his life insurance</a:t>
            </a:r>
            <a:endParaRPr sz="2400" dirty="0"/>
          </a:p>
          <a:p>
            <a:pPr marL="0" indent="0">
              <a:lnSpc>
                <a:spcPct val="100000"/>
              </a:lnSpc>
              <a:buNone/>
            </a:pPr>
            <a:endParaRPr sz="2400" dirty="0"/>
          </a:p>
          <a:p>
            <a:pPr marL="0" indent="0">
              <a:lnSpc>
                <a:spcPct val="100000"/>
              </a:lnSpc>
              <a:buNone/>
            </a:pPr>
            <a:r>
              <a:rPr lang="en-GB" sz="2400" dirty="0"/>
              <a:t>Relevance to stats:</a:t>
            </a:r>
          </a:p>
          <a:p>
            <a:pPr marL="0" indent="0">
              <a:lnSpc>
                <a:spcPct val="100000"/>
              </a:lnSpc>
              <a:buNone/>
            </a:pPr>
            <a:r>
              <a:rPr lang="en-GB" sz="2400" dirty="0"/>
              <a:t>Any poorly specified model is likely to lead to dire consequences, so models must be tailored with great care. </a:t>
            </a:r>
            <a:endParaRPr sz="2400" dirty="0"/>
          </a:p>
        </p:txBody>
      </p:sp>
      <p:pic>
        <p:nvPicPr>
          <p:cNvPr id="65" name="Google Shape;65;p14"/>
          <p:cNvPicPr preferRelativeResize="0"/>
          <p:nvPr/>
        </p:nvPicPr>
        <p:blipFill>
          <a:blip r:embed="rId3">
            <a:alphaModFix/>
          </a:blip>
          <a:stretch>
            <a:fillRect/>
          </a:stretch>
        </p:blipFill>
        <p:spPr>
          <a:xfrm>
            <a:off x="7514067" y="203201"/>
            <a:ext cx="4537752" cy="6451601"/>
          </a:xfrm>
          <a:prstGeom prst="rect">
            <a:avLst/>
          </a:prstGeom>
          <a:noFill/>
          <a:ln>
            <a:noFill/>
          </a:ln>
        </p:spPr>
      </p:pic>
      <p:sp>
        <p:nvSpPr>
          <p:cNvPr id="5" name="Google Shape;374;p39">
            <a:extLst>
              <a:ext uri="{FF2B5EF4-FFF2-40B4-BE49-F238E27FC236}">
                <a16:creationId xmlns:a16="http://schemas.microsoft.com/office/drawing/2014/main" id="{92C85786-9133-40FC-BEBD-295B03C87029}"/>
              </a:ext>
            </a:extLst>
          </p:cNvPr>
          <p:cNvSpPr/>
          <p:nvPr/>
        </p:nvSpPr>
        <p:spPr>
          <a:xfrm>
            <a:off x="260677" y="959386"/>
            <a:ext cx="3496833" cy="140300"/>
          </a:xfrm>
          <a:custGeom>
            <a:avLst/>
            <a:gdLst/>
            <a:ahLst/>
            <a:cxnLst/>
            <a:rect l="l" t="t" r="r" b="b"/>
            <a:pathLst>
              <a:path w="104905" h="4209" extrusionOk="0">
                <a:moveTo>
                  <a:pt x="0" y="2010"/>
                </a:moveTo>
                <a:cubicBezTo>
                  <a:pt x="34411" y="-4246"/>
                  <a:pt x="71725" y="11060"/>
                  <a:pt x="104905" y="0"/>
                </a:cubicBezTo>
              </a:path>
            </a:pathLst>
          </a:custGeom>
          <a:noFill/>
          <a:ln w="19050" cap="flat" cmpd="sng">
            <a:solidFill>
              <a:srgbClr val="4C1130"/>
            </a:solidFill>
            <a:prstDash val="solid"/>
            <a:round/>
            <a:headEnd type="none" w="med" len="med"/>
            <a:tailEnd type="none" w="med" len="med"/>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029007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760</TotalTime>
  <Words>1461</Words>
  <Application>Microsoft Office PowerPoint</Application>
  <PresentationFormat>Widescreen</PresentationFormat>
  <Paragraphs>171</Paragraphs>
  <Slides>21</Slides>
  <Notes>13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Cambria Math</vt:lpstr>
      <vt:lpstr>Roboto</vt:lpstr>
      <vt:lpstr>Office Theme</vt:lpstr>
      <vt:lpstr>Statistics: A quick refresher</vt:lpstr>
      <vt:lpstr>Part 1: Philosophy of stats</vt:lpstr>
      <vt:lpstr>Did you drink coffee this morning?</vt:lpstr>
      <vt:lpstr>Why did you drink coffee this morning (or not)?</vt:lpstr>
      <vt:lpstr>First among equals</vt:lpstr>
      <vt:lpstr>PowerPoint Presentation</vt:lpstr>
      <vt:lpstr>Think before you run!!!</vt:lpstr>
      <vt:lpstr>Do you trust my model?</vt:lpstr>
      <vt:lpstr>The Monkey’s Paw</vt:lpstr>
      <vt:lpstr>Beware the statistical Monkey’s Paw</vt:lpstr>
      <vt:lpstr>Part 2: To save species you must know some stats</vt:lpstr>
      <vt:lpstr>Stats: making the simple seem really complicated</vt:lpstr>
      <vt:lpstr>Statistics and data</vt:lpstr>
      <vt:lpstr>Doing “stats” by hand</vt:lpstr>
      <vt:lpstr>“Stats” by hand</vt:lpstr>
      <vt:lpstr>More realism</vt:lpstr>
      <vt:lpstr>Maximum Likelihood Estimate and Optimizers</vt:lpstr>
      <vt:lpstr>So what does MLE estimate? (Abstract summary)</vt:lpstr>
      <vt:lpstr>Did you drink coffee this morning?</vt:lpstr>
      <vt:lpstr>How quickly do babies grow?</vt:lpstr>
      <vt:lpstr>tl;dr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Saving species: Turning understanding into action</dc:title>
  <dc:creator>Deon Roos</dc:creator>
  <cp:lastModifiedBy>ROOS, DEON (PGR)</cp:lastModifiedBy>
  <cp:revision>35</cp:revision>
  <dcterms:created xsi:type="dcterms:W3CDTF">2020-12-29T13:29:13Z</dcterms:created>
  <dcterms:modified xsi:type="dcterms:W3CDTF">2021-11-24T15:07:55Z</dcterms:modified>
</cp:coreProperties>
</file>

<file path=docProps/thumbnail.jpeg>
</file>